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2077e717325487f" /><Relationship Type="http://schemas.openxmlformats.org/officeDocument/2006/relationships/extended-properties" Target="/docProps/app.xml" Id="R864688aa2e67401a" /><Relationship Type="http://schemas.openxmlformats.org/officeDocument/2006/relationships/officeDocument" Target="/ppt/presentation.xml" Id="Rd1dd48f388414e3d" /></Relationships>
</file>

<file path=ppt/presentation.xml><?xml version="1.0" encoding="utf-8"?>
<p:presentation xmlns:p="http://schemas.openxmlformats.org/presentationml/2006/main">
  <p:sldMasterIdLst>
    <p:sldMasterId xmlns:r="http://schemas.openxmlformats.org/officeDocument/2006/relationships" id="2147483648" r:id="R81b68f45bcbd4c05"/>
  </p:sldMasterIdLst>
  <p:notesMasterIdLst>
    <p:notesMasterId xmlns:r="http://schemas.openxmlformats.org/officeDocument/2006/relationships" r:id="R6e07c270f3884465"/>
  </p:notesMasterIdLst>
  <p:sldIdLst>
    <p:sldId xmlns:r="http://schemas.openxmlformats.org/officeDocument/2006/relationships" id="256" r:id="Re676ade1ce03400a"/>
    <p:sldId xmlns:r="http://schemas.openxmlformats.org/officeDocument/2006/relationships" id="257" r:id="R934f1a95df1e49af"/>
    <p:sldId xmlns:r="http://schemas.openxmlformats.org/officeDocument/2006/relationships" id="258" r:id="R633ac4f7ed44422b"/>
    <p:sldId xmlns:r="http://schemas.openxmlformats.org/officeDocument/2006/relationships" id="259" r:id="R7242db23cd5a415e"/>
    <p:sldId xmlns:r="http://schemas.openxmlformats.org/officeDocument/2006/relationships" id="260" r:id="Re21a7ca644d94902"/>
    <p:sldId xmlns:r="http://schemas.openxmlformats.org/officeDocument/2006/relationships" id="261" r:id="R4b45ad36fe3d461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b8b6b5e150a4542" /><Relationship Type="http://schemas.openxmlformats.org/officeDocument/2006/relationships/slideMaster" Target="/ppt/slideMasters/slideMaster1.xml" Id="R81b68f45bcbd4c05" /><Relationship Type="http://schemas.openxmlformats.org/officeDocument/2006/relationships/notesMaster" Target="/ppt/notesMasters/notesMaster1.xml" Id="R6e07c270f3884465" /><Relationship Type="http://schemas.openxmlformats.org/officeDocument/2006/relationships/presProps" Target="/ppt/presProps.xml" Id="Rd02f21d9e9cd4bf2" /><Relationship Type="http://schemas.openxmlformats.org/officeDocument/2006/relationships/tableStyles" Target="/ppt/tableStyles.xml" Id="R00c274de8e0b4fd1" /><Relationship Type="http://schemas.openxmlformats.org/officeDocument/2006/relationships/slide" Target="/ppt/slides/slide1.xml" Id="Re676ade1ce03400a" /><Relationship Type="http://schemas.openxmlformats.org/officeDocument/2006/relationships/slide" Target="/ppt/slides/slide2.xml" Id="R934f1a95df1e49af" /><Relationship Type="http://schemas.openxmlformats.org/officeDocument/2006/relationships/slide" Target="/ppt/slides/slide3.xml" Id="R633ac4f7ed44422b" /><Relationship Type="http://schemas.openxmlformats.org/officeDocument/2006/relationships/slide" Target="/ppt/slides/slide4.xml" Id="R7242db23cd5a415e" /><Relationship Type="http://schemas.openxmlformats.org/officeDocument/2006/relationships/slide" Target="/ppt/slides/slide5.xml" Id="Re21a7ca644d94902" /><Relationship Type="http://schemas.openxmlformats.org/officeDocument/2006/relationships/slide" Target="/ppt/slides/slide6.xml" Id="R4b45ad36fe3d46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5477124fad4b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4a85061ccc46df" /><Relationship Type="http://schemas.openxmlformats.org/officeDocument/2006/relationships/notesMaster" Target="/ppt/notesMasters/notesMaster1.xml" Id="R48325974e52849b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3bff0d6b29a4ac1" /><Relationship Type="http://schemas.openxmlformats.org/officeDocument/2006/relationships/notesMaster" Target="/ppt/notesMasters/notesMaster1.xml" Id="Reabdd244a2fd46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1fe15ed6017446e8" /><Relationship Type="http://schemas.openxmlformats.org/officeDocument/2006/relationships/notesMaster" Target="/ppt/notesMasters/notesMaster1.xml" Id="Rb4b88f9d660844a1"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679c58679a499a" /><Relationship Type="http://schemas.openxmlformats.org/officeDocument/2006/relationships/notesMaster" Target="/ppt/notesMasters/notesMaster1.xml" Id="Rc01a6d4e12c845c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1237cc007834fa3" /><Relationship Type="http://schemas.openxmlformats.org/officeDocument/2006/relationships/notesMaster" Target="/ppt/notesMasters/notesMaster1.xml" Id="R89a11c6b49ee42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13d26a3d5cf49ae" /><Relationship Type="http://schemas.openxmlformats.org/officeDocument/2006/relationships/notesMaster" Target="/ppt/notesMasters/notesMaster1.xml" Id="R18e52451211c4f5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1장 직장인을 위한 생성형 AI 활용법</a:t>
            </a:r>
          </a:p>
          <a:p xmlns:a="http://schemas.openxmlformats.org/drawingml/2006/main">
            <a:r>
              <a:t>발표 시간 1분 / 누적 00:00–01:00</a:t>
            </a:r>
          </a:p>
          <a:p xmlns:a="http://schemas.openxmlformats.org/drawingml/2006/main">
            <a:r>
              <a:t/>
            </a:r>
          </a:p>
          <a:p xmlns:a="http://schemas.openxmlformats.org/drawingml/2006/main">
            <a:r>
              <a:t>[진행 안내]</a:t>
            </a:r>
          </a:p>
          <a:p xmlns:a="http://schemas.openxmlformats.org/drawingml/2006/main">
            <a:r>
              <a:t>시작하며 청중에게 오늘 작성해야 할 문서 하나를 떠올리도록 요청한다. 대본을 읽으며 잠깐씩 시선을 맞춘다.</a:t>
            </a:r>
          </a:p>
          <a:p xmlns:a="http://schemas.openxmlformats.org/drawingml/2006/main">
            <a:r>
              <a:t/>
            </a:r>
          </a:p>
          <a:p xmlns:a="http://schemas.openxmlformats.org/drawingml/2006/main">
            <a:r>
              <a:t>[발표 대본]</a:t>
            </a:r>
          </a:p>
          <a:p xmlns:a="http://schemas.openxmlformats.org/drawingml/2006/main">
            <a:r>
              <a:t>안녕하세요. 오늘은 생성형 AI를 일상 업무에 어떻게 활용할지, 세 가지 사례로 살펴보겠습니다. 먼저 오늘 여러분이 작성해야 할 문서 하나를 떠올려 보세요. 답장할 메일이나 정리하지 못한 회의 메모가 있을 겁니다.</a:t>
            </a:r>
          </a:p>
          <a:p xmlns:a="http://schemas.openxmlformats.org/drawingml/2006/main">
            <a:r>
              <a:t/>
            </a:r>
          </a:p>
          <a:p xmlns:a="http://schemas.openxmlformats.org/drawingml/2006/main">
            <a:r>
              <a:t>생성형 AI는 우리가 준 지시와 자료를 바탕으로 글이나 이미지 같은 콘텐츠를 만드는 기술입니다. 이번 시간에는 글을 만드는 기능에 집중하겠습니다. 짧은 메모를 메일로 풀어 쓰거나, 긴 내용을 요약하고, 같은 자료를 보고서 형식으로 바꾸는 데 활용할 수 있습니다.</a:t>
            </a:r>
          </a:p>
          <a:p xmlns:a="http://schemas.openxmlformats.org/drawingml/2006/main">
            <a:r>
              <a:t/>
            </a:r>
          </a:p>
          <a:p xmlns:a="http://schemas.openxmlformats.org/drawingml/2006/main">
            <a:r>
              <a:t>우리가 연습할 업무는 일정 조율 메일, 회의록, 주간보고입니다. AI가 첫 초안을 만들면, 우리는 사실과 표현을 확인하고 사용 여부를 결정합니다. 오늘 보실 이름과 일정, 숫자는 모두 교육용 가상 사례입니다. 복잡한 기능 설정 없이도 따라 할 수 있도록, 자료를 붙여 넣고 요청하는 방식으로 설명하겠습니다.</a:t>
            </a:r>
          </a:p>
          <a:p xmlns:a="http://schemas.openxmlformats.org/drawingml/2006/main">
            <a:r>
              <a:t/>
            </a:r>
          </a:p>
          <a:p xmlns:a="http://schemas.openxmlformats.org/drawingml/2006/main">
            <a:r>
              <a:t>[출처]</a:t>
            </a:r>
          </a:p>
          <a:p xmlns:a="http://schemas.openxmlformats.org/drawingml/2006/main">
            <a:r>
              <a:t>[S1] Microsoft Support. Get started writing prompts in Microsoft Copilot. 2026년 2월 업데이트 명시. 확인일 2026-09-24.</a:t>
            </a:r>
          </a:p>
          <a:p xmlns:a="http://schemas.openxmlformats.org/drawingml/2006/main">
            <a:r>
              <a:t>https://support.microsoft.com/en-us/microsoft-365-copilot/get-started-writing-prompts-in-microsoft-365-copilot</a:t>
            </a:r>
          </a:p>
          <a:p xmlns:a="http://schemas.openxmlformats.org/drawingml/2006/main">
            <a:r>
              <a:t/>
            </a:r>
          </a:p>
          <a:p xmlns:a="http://schemas.openxmlformats.org/drawingml/2006/main">
            <a:r>
              <a:t>[S3] Google Workspace. Gemini at work: a practical guide. 페이지에 발행·수정일 표시 없음. 확인일 2026-09-24.</a:t>
            </a:r>
          </a:p>
          <a:p xmlns:a="http://schemas.openxmlformats.org/drawingml/2006/main">
            <a:r>
              <a:t>https://workspace.google.com/learning/report/content/geminiatworkapracticalguide</a:t>
            </a:r>
          </a:p>
          <a:p xmlns:a="http://schemas.openxmlformats.org/drawingml/2006/main">
            <a:r>
              <a:t/>
            </a:r>
          </a:p>
          <a:p xmlns:a="http://schemas.openxmlformats.org/drawingml/2006/main">
            <a:r>
              <a:t>사례의 입력과 결과는 교육용으로 구성한 가상 예시이며 특정 제품의 실제 실행 결과를 보장하지 않습니다.</a:t>
            </a:r>
          </a:p>
          <a:p xmlns:a="http://schemas.openxmlformats.org/drawingml/2006/main">
            <a:r>
              <a:t>표지 삽화: AI 생성 일러스트, 2026-09-24.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2장 업무 요청을 구성하는 네 가지 정보</a:t>
            </a:r>
          </a:p>
          <a:p xmlns:a="http://schemas.openxmlformats.org/drawingml/2006/main">
            <a:r>
              <a:t>발표 시간 1분 30초 / 누적 01:00–02:30</a:t>
            </a:r>
          </a:p>
          <a:p xmlns:a="http://schemas.openxmlformats.org/drawingml/2006/main">
            <a:r>
              <a:t/>
            </a:r>
          </a:p>
          <a:p xmlns:a="http://schemas.openxmlformats.org/drawingml/2006/main">
            <a:r>
              <a:t>[진행 안내]</a:t>
            </a:r>
          </a:p>
          <a:p xmlns:a="http://schemas.openxmlformats.org/drawingml/2006/main">
            <a:r>
              <a:t>네 요소를 짚은 뒤, 마지막 예시를 자연스럽게 읽는다. 청중에게 자신이 빠뜨리기 쉬운 요소를 5초 정도 생각하게 한다.</a:t>
            </a:r>
          </a:p>
          <a:p xmlns:a="http://schemas.openxmlformats.org/drawingml/2006/main">
            <a:r>
              <a:t/>
            </a:r>
          </a:p>
          <a:p xmlns:a="http://schemas.openxmlformats.org/drawingml/2006/main">
            <a:r>
              <a:t>[발표 대본]</a:t>
            </a:r>
          </a:p>
          <a:p xmlns:a="http://schemas.openxmlformats.org/drawingml/2006/main">
            <a:r>
              <a:t>AI에게 입력하는 질문이나 지시를 프롬프트라고 합니다. 프롬프트를 쓸 때에는 네 가지 정보를 담아 보세요. 무엇을 만들지, 누가 어떤 상황에서 읽을지, 어떤 자료를 참고할지, 어떤 형태로 받을지입니다.</a:t>
            </a:r>
          </a:p>
          <a:p xmlns:a="http://schemas.openxmlformats.org/drawingml/2006/main">
            <a:r>
              <a:t/>
            </a:r>
          </a:p>
          <a:p xmlns:a="http://schemas.openxmlformats.org/drawingml/2006/main">
            <a:r>
              <a:t>마이크로소프트의 공식 가이드도 목적과 맥락, 기대하는 결과, 참고 자료를 설명합니다. 여기서는 직장인이 기억하기 쉽게 목적, 독자와 상황, 자료, 형식이라는 말로 바꿨습니다. 모든 요청을 길게 쓸 필요는 없습니다. 결과를 좌우하는 조건을 빠뜨리지 않는 것이 핵심입니다.</a:t>
            </a:r>
          </a:p>
          <a:p xmlns:a="http://schemas.openxmlformats.org/drawingml/2006/main">
            <a:r>
              <a:t/>
            </a:r>
          </a:p>
          <a:p xmlns:a="http://schemas.openxmlformats.org/drawingml/2006/main">
            <a:r>
              <a:t>예를 들어 '이거 정리해 줘'라고만 하면 AI는 무엇을 남겨야 하는지 알기 어렵습니다. '아래 메모만 참고해서, 팀장에게 보고할 이번 주 진행 상황을, 완료·이슈·다음 행동으로 나누어 여섯 줄로 정리해 줘'라고 요청해 보세요. 자료의 범위와 독자, 원하는 결과가 분명해집니다.</a:t>
            </a:r>
          </a:p>
          <a:p xmlns:a="http://schemas.openxmlformats.org/drawingml/2006/main">
            <a:r>
              <a:t/>
            </a:r>
          </a:p>
          <a:p xmlns:a="http://schemas.openxmlformats.org/drawingml/2006/main">
            <a:r>
              <a:t>여기에 '근거가 없는 내용은 확인 필요로 표시해 줘'라는 조건을 붙일 수 있습니다. 이 문장만으로 오류가 사라지는 것은 아니지만, 빈칸을 임의로 채우지 말라는 의도를 전달할 수 있습니다. 첫 답변이 길면 '핵심만 세 줄로 줄여 줘', 말투가 딱딱하면 '정중하고 자연스럽게 바꿔 줘'라고 이어서 요청하세요. 실제 문서를 함께 다듬는 과정이라고 생각하시면 됩니다.</a:t>
            </a:r>
          </a:p>
          <a:p xmlns:a="http://schemas.openxmlformats.org/drawingml/2006/main">
            <a:r>
              <a:t/>
            </a:r>
          </a:p>
          <a:p xmlns:a="http://schemas.openxmlformats.org/drawingml/2006/main">
            <a:r>
              <a:t>[복사용 프롬프트]</a:t>
            </a:r>
          </a:p>
          <a:p xmlns:a="http://schemas.openxmlformats.org/drawingml/2006/main">
            <a:r>
              <a:t>아래 메모만 참고해서, 팀장에게 보고할 이번 주 진행 상황을 완료·이슈·다음 행동으로 나누어 6줄로 정리해 줘. 근거가 없는 내용은 '확인 필요'로 표시해 줘.</a:t>
            </a:r>
          </a:p>
          <a:p xmlns:a="http://schemas.openxmlformats.org/drawingml/2006/main">
            <a:r>
              <a:t>[메모를 붙여 넣기]</a:t>
            </a:r>
          </a:p>
          <a:p xmlns:a="http://schemas.openxmlformats.org/drawingml/2006/main">
            <a:r>
              <a:t/>
            </a:r>
          </a:p>
          <a:p xmlns:a="http://schemas.openxmlformats.org/drawingml/2006/main">
            <a:r>
              <a:t>[출처]</a:t>
            </a:r>
          </a:p>
          <a:p xmlns:a="http://schemas.openxmlformats.org/drawingml/2006/main">
            <a:r>
              <a:t>[S1] Microsoft Support. Get started writing prompts in Microsoft Copilot. 2026년 2월 업데이트 명시. 확인일 2026-09-24.</a:t>
            </a:r>
          </a:p>
          <a:p xmlns:a="http://schemas.openxmlformats.org/drawingml/2006/main">
            <a:r>
              <a:t>https://support.microsoft.com/en-us/microsoft-365-copilot/get-started-writing-prompts-in-microsoft-365-copilot</a:t>
            </a:r>
          </a:p>
          <a:p xmlns:a="http://schemas.openxmlformats.org/drawingml/2006/main">
            <a:r>
              <a:t/>
            </a:r>
          </a:p>
          <a:p xmlns:a="http://schemas.openxmlformats.org/drawingml/2006/main">
            <a:r>
              <a:t>[S2] Microsoft Support. Get better Copilot responses with great prompting. 2026년 2월 업데이트 명시. 확인일 2026-09-24.</a:t>
            </a:r>
          </a:p>
          <a:p xmlns:a="http://schemas.openxmlformats.org/drawingml/2006/main">
            <a:r>
              <a:t>https://support.microsoft.com/en-us/microsoft-365-copilot/get-better-copilot-responses-with-great-prompting</a:t>
            </a:r>
          </a:p>
          <a:p xmlns:a="http://schemas.openxmlformats.org/drawingml/2006/main">
            <a:r>
              <a:t/>
            </a:r>
          </a:p>
          <a:p xmlns:a="http://schemas.openxmlformats.org/drawingml/2006/main">
            <a:r>
              <a:t>사례의 입력과 결과는 교육용으로 구성한 가상 예시이며 특정 제품의 실제 실행 결과를 보장하지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3장 사례 1  일정 조율 메일 초안</a:t>
            </a:r>
          </a:p>
          <a:p xmlns:a="http://schemas.openxmlformats.org/drawingml/2006/main">
            <a:r>
              <a:t>발표 시간 2분 / 누적 02:30–04:30</a:t>
            </a:r>
          </a:p>
          <a:p xmlns:a="http://schemas.openxmlformats.org/drawingml/2006/main">
            <a:r>
              <a:t/>
            </a:r>
          </a:p>
          <a:p xmlns:a="http://schemas.openxmlformats.org/drawingml/2006/main">
            <a:r>
              <a:t>[진행 안내]</a:t>
            </a:r>
          </a:p>
          <a:p xmlns:a="http://schemas.openxmlformats.org/drawingml/2006/main">
            <a:r>
              <a:t>입력 자료의 기존 일정과 제안 일정을 번갈아 가리킨다. 결과의 '변경할 수 있을지'를 강조하고, 확정 통보로 쓰면 무엇이 달라지는지 5초간 생각하게 한다.</a:t>
            </a:r>
          </a:p>
          <a:p xmlns:a="http://schemas.openxmlformats.org/drawingml/2006/main">
            <a:r>
              <a:t/>
            </a:r>
          </a:p>
          <a:p xmlns:a="http://schemas.openxmlformats.org/drawingml/2006/main">
            <a:r>
              <a:t>[발표 대본]</a:t>
            </a:r>
          </a:p>
          <a:p xmlns:a="http://schemas.openxmlformats.org/drawingml/2006/main">
            <a:r>
              <a:t>첫 번째는 거래처에 보내는 일정 조율 메일입니다. 문장을 쓰기 전에 전달할 사실부터 모읍니다. 기존 회의는 10월 6일 오후 두 시입니다. 내부 일정 때문에 10월 7일 오전 열 시로 변경을 제안하려고 합니다. 상대방에게는 10월 5일 오후 다섯 시까지 회신을 부탁해야 합니다.</a:t>
            </a:r>
          </a:p>
          <a:p xmlns:a="http://schemas.openxmlformats.org/drawingml/2006/main">
            <a:r>
              <a:t/>
            </a:r>
          </a:p>
          <a:p xmlns:a="http://schemas.openxmlformats.org/drawingml/2006/main">
            <a:r>
              <a:t>이 자료와 함께 '거래처 담당자에게 보낼 일정 변경 요청 메일을 작성해 줘. 제목 한 줄과 본문 네 문장으로, 정중하게 써 줘'라고 입력합니다. 한 가지 조건을 더 붙이겠습니다. '변경은 아직 미확정이므로 가능 여부를 물어봐 줘.' 우리가 전달해야 할 업무상의 상태까지 알려 주는 겁니다.</a:t>
            </a:r>
          </a:p>
          <a:p xmlns:a="http://schemas.openxmlformats.org/drawingml/2006/main">
            <a:r>
              <a:t/>
            </a:r>
          </a:p>
          <a:p xmlns:a="http://schemas.openxmlformats.org/drawingml/2006/main">
            <a:r>
              <a:t>그러면 화면처럼 초안을 만들 수 있습니다. '10월 6일 오후 두 시로 예정된 회의를, 내부 일정으로 10월 7일 오전 열 시에 진행할 수 있을지 문의드립니다.' 여기서 날짜가 맞는지만 볼 것이 아니라, 상대방의 동의가 필요한 요청이라는 의미가 살아 있는지도 확인해야 합니다.</a:t>
            </a:r>
          </a:p>
          <a:p xmlns:a="http://schemas.openxmlformats.org/drawingml/2006/main">
            <a:r>
              <a:t/>
            </a:r>
          </a:p>
          <a:p xmlns:a="http://schemas.openxmlformats.org/drawingml/2006/main">
            <a:r>
              <a:t>만약 AI가 '회의가 10월 7일로 변경되었습니다'라고 썼다면, 아직 합의하지 않은 일정을 확정한 것처럼 전달하게 됩니다. 또 자료에 없는 회의실이나 접속 링크를 덧붙이지 않았는지도 살펴보세요. 자연스러운 문장 속에 잘못된 정보가 들어갈 수 있습니다.</a:t>
            </a:r>
          </a:p>
          <a:p xmlns:a="http://schemas.openxmlformats.org/drawingml/2006/main">
            <a:r>
              <a:t/>
            </a:r>
          </a:p>
          <a:p xmlns:a="http://schemas.openxmlformats.org/drawingml/2006/main">
            <a:r>
              <a:t>초안이 너무 장황하다면 '새로운 사실을 추가하지 말고 본문을 세 문장으로 줄여 줘'라고 다시 요청하면 됩니다. 이름과 수신자, 날짜를 확인한 뒤 직접 발송합니다. 이 사례에서 AI에 맡기는 일은 표현과 구성입니다. 실제로 약속할 수 있는 일정인지는 담당자가 판단합니다.</a:t>
            </a:r>
          </a:p>
          <a:p xmlns:a="http://schemas.openxmlformats.org/drawingml/2006/main">
            <a:r>
              <a:t/>
            </a:r>
          </a:p>
          <a:p xmlns:a="http://schemas.openxmlformats.org/drawingml/2006/main">
            <a:r>
              <a:t>[복사용 프롬프트]</a:t>
            </a:r>
          </a:p>
          <a:p xmlns:a="http://schemas.openxmlformats.org/drawingml/2006/main">
            <a:r>
              <a:t>아래 사실만 사용해 거래처 담당자에게 보낼 일정 변경 요청 메일을 작성해 줘. 제목 1줄과 본문 4문장으로, 정중하게 써 줘. 변경은 아직 미확정이므로 가능 여부를 물어봐 줘. 자료에 없는 정보는 추가하지 마.</a:t>
            </a:r>
          </a:p>
          <a:p xmlns:a="http://schemas.openxmlformats.org/drawingml/2006/main">
            <a:r>
              <a:t>기존 회의: 10월 6일 14시</a:t>
            </a:r>
          </a:p>
          <a:p xmlns:a="http://schemas.openxmlformats.org/drawingml/2006/main">
            <a:r>
              <a:t>변경 제안: 10월 7일 10시</a:t>
            </a:r>
          </a:p>
          <a:p xmlns:a="http://schemas.openxmlformats.org/drawingml/2006/main">
            <a:r>
              <a:t>사유: 내부 일정</a:t>
            </a:r>
          </a:p>
          <a:p xmlns:a="http://schemas.openxmlformats.org/drawingml/2006/main">
            <a:r>
              <a:t>회신 요청: 10월 5일 17시까지</a:t>
            </a:r>
          </a:p>
          <a:p xmlns:a="http://schemas.openxmlformats.org/drawingml/2006/main">
            <a:r>
              <a:t/>
            </a:r>
          </a:p>
          <a:p xmlns:a="http://schemas.openxmlformats.org/drawingml/2006/main">
            <a:r>
              <a:t>[결과 예시]</a:t>
            </a:r>
          </a:p>
          <a:p xmlns:a="http://schemas.openxmlformats.org/drawingml/2006/main">
            <a:r>
              <a:t>제목: 10월 6일 회의 일정 변경 가능 여부</a:t>
            </a:r>
          </a:p>
          <a:p xmlns:a="http://schemas.openxmlformats.org/drawingml/2006/main">
            <a:r>
              <a:t>안녕하세요.</a:t>
            </a:r>
          </a:p>
          <a:p xmlns:a="http://schemas.openxmlformats.org/drawingml/2006/main">
            <a:r>
              <a:t>내부 일정으로 10월 6일 14시 회의를 10월 7일 10시로 변경할 수 있을지 문의드립니다.</a:t>
            </a:r>
          </a:p>
          <a:p xmlns:a="http://schemas.openxmlformats.org/drawingml/2006/main">
            <a:r>
              <a:t>가능 여부를 10월 5일 17시까지 회신해 주시면 감사하겠습니다.</a:t>
            </a:r>
          </a:p>
          <a:p xmlns:a="http://schemas.openxmlformats.org/drawingml/2006/main">
            <a:r>
              <a:t>일정 조율에 협조해 주셔서 감사합니다.</a:t>
            </a:r>
          </a:p>
          <a:p xmlns:a="http://schemas.openxmlformats.org/drawingml/2006/main">
            <a:r>
              <a:t/>
            </a:r>
          </a:p>
          <a:p xmlns:a="http://schemas.openxmlformats.org/drawingml/2006/main">
            <a:r>
              <a:t>[출처]</a:t>
            </a:r>
          </a:p>
          <a:p xmlns:a="http://schemas.openxmlformats.org/drawingml/2006/main">
            <a:r>
              <a:t>[S2] Microsoft Support. Get better Copilot responses with great prompting. 2026년 2월 업데이트 명시. 확인일 2026-09-24.</a:t>
            </a:r>
          </a:p>
          <a:p xmlns:a="http://schemas.openxmlformats.org/drawingml/2006/main">
            <a:r>
              <a:t>https://support.microsoft.com/en-us/microsoft-365-copilot/get-better-copilot-responses-with-great-prompting</a:t>
            </a:r>
          </a:p>
          <a:p xmlns:a="http://schemas.openxmlformats.org/drawingml/2006/main">
            <a:r>
              <a:t/>
            </a:r>
          </a:p>
          <a:p xmlns:a="http://schemas.openxmlformats.org/drawingml/2006/main">
            <a:r>
              <a:t>[S3] Google Workspace. Gemini at work: a practical guide. 페이지에 발행·수정일 표시 없음. 확인일 2026-09-24.</a:t>
            </a:r>
          </a:p>
          <a:p xmlns:a="http://schemas.openxmlformats.org/drawingml/2006/main">
            <a:r>
              <a:t>https://workspace.google.com/learning/report/content/geminiatworkapracticalguide</a:t>
            </a:r>
          </a:p>
          <a:p xmlns:a="http://schemas.openxmlformats.org/drawingml/2006/main">
            <a:r>
              <a:t/>
            </a:r>
          </a:p>
          <a:p xmlns:a="http://schemas.openxmlformats.org/drawingml/2006/main">
            <a:r>
              <a:t>사례의 입력과 결과는 교육용으로 구성한 가상 예시이며 특정 제품의 실제 실행 결과를 보장하지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4장 사례 2  회의 메모와 후속 업무 정리</a:t>
            </a:r>
          </a:p>
          <a:p xmlns:a="http://schemas.openxmlformats.org/drawingml/2006/main">
            <a:r>
              <a:t>발표 시간 2분 / 누적 04:30–06:30</a:t>
            </a:r>
          </a:p>
          <a:p xmlns:a="http://schemas.openxmlformats.org/drawingml/2006/main">
            <a:r>
              <a:t/>
            </a:r>
          </a:p>
          <a:p xmlns:a="http://schemas.openxmlformats.org/drawingml/2006/main">
            <a:r>
              <a:t>[진행 안내]</a:t>
            </a:r>
          </a:p>
          <a:p xmlns:a="http://schemas.openxmlformats.org/drawingml/2006/main">
            <a:r>
              <a:t>메모 M3와 결과 표의 '미정'을 연결해서 보여 준다. 표의 근거 번호로 원문을 다시 확인하는 모습을 말로 설명한다.</a:t>
            </a:r>
          </a:p>
          <a:p xmlns:a="http://schemas.openxmlformats.org/drawingml/2006/main">
            <a:r>
              <a:t/>
            </a:r>
          </a:p>
          <a:p xmlns:a="http://schemas.openxmlformats.org/drawingml/2006/main">
            <a:r>
              <a:t>[발표 대본]</a:t>
            </a:r>
          </a:p>
          <a:p xmlns:a="http://schemas.openxmlformats.org/drawingml/2006/main">
            <a:r>
              <a:t>두 번째는 회의록입니다. 회의가 끝난 뒤에는 대화 전체를 짧게 줄이는 것만으로 부족할 때가 많습니다. 무엇을 결정했는지, 누가 언제까지 무엇을 해야 하는지 찾을 수 있어야 다음 업무로 이어집니다.</a:t>
            </a:r>
          </a:p>
          <a:p xmlns:a="http://schemas.openxmlformats.org/drawingml/2006/main">
            <a:r>
              <a:t/>
            </a:r>
          </a:p>
          <a:p xmlns:a="http://schemas.openxmlformats.org/drawingml/2006/main">
            <a:r>
              <a:t>화면의 메모를 보겠습니다. M1에는 사용자 테스트를 10월 12일에 진행하기로 했다고 적혀 있습니다. M2에는 QA팀이 오류 목록을 10월 8일까지 정리한다고 되어 있습니다. M3에는 안내문도 필요하지만 담당자와 기한은 아직 정하지 않았다고 적었습니다. 각 줄에 붙인 M 번호는 원문을 다시 찾기 위한 표시입니다.</a:t>
            </a:r>
          </a:p>
          <a:p xmlns:a="http://schemas.openxmlformats.org/drawingml/2006/main">
            <a:r>
              <a:t/>
            </a:r>
          </a:p>
          <a:p xmlns:a="http://schemas.openxmlformats.org/drawingml/2006/main">
            <a:r>
              <a:t>요청은 이렇게 합니다. '메모를 결정 사항과 후속 업무로 나누어 줘. 후속 업무는 할 일, 담당, 기한, 근거 번호를 열로 갖는 표로 정리해 줘. 정해지지 않은 값은 미정으로 표시해 줘.' 결과에서 테스트 일정은 결정 사항이 되고, 오류 목록과 안내문은 후속 업무가 됩니다.</a:t>
            </a:r>
          </a:p>
          <a:p xmlns:a="http://schemas.openxmlformats.org/drawingml/2006/main">
            <a:r>
              <a:t/>
            </a:r>
          </a:p>
          <a:p xmlns:a="http://schemas.openxmlformats.org/drawingml/2006/main">
            <a:r>
              <a:t>여기서 중요한 것은 안내문 담당자를 AI가 그럴듯하게 정해 넣지 않는 것입니다. 회의에서 정하지 않았다면 표에도 미정이라고 남겨야 합니다. 빈칸이 눈에 띄면 오히려 회의 후에 확인할 일을 알 수 있습니다. AI가 제안한 담당자를 넣고 싶다면, 실제 결정과 구분해서 제안이라고 표시해야 합니다.</a:t>
            </a:r>
          </a:p>
          <a:p xmlns:a="http://schemas.openxmlformats.org/drawingml/2006/main">
            <a:r>
              <a:t/>
            </a:r>
          </a:p>
          <a:p xmlns:a="http://schemas.openxmlformats.org/drawingml/2006/main">
            <a:r>
              <a:t>완성된 표는 근거 번호를 따라 원문과 대조합니다. 담당과 기한이 맞는지, 제안이 결정으로 바뀌지 않았는지 확인하는 겁니다. 이어서 '미정인 항목을 확인할 질문을 만들어 줘'라고 요청할 수도 있습니다. 예를 들어 '안내문 담당자와 완료 기한은 누구와 언제로 정할까요?'라는 질문을 얻을 수 있습니다. 이렇게 회의록을 다음 행동을 확인하는 자료로 활용합니다.</a:t>
            </a:r>
          </a:p>
          <a:p xmlns:a="http://schemas.openxmlformats.org/drawingml/2006/main">
            <a:r>
              <a:t/>
            </a:r>
          </a:p>
          <a:p xmlns:a="http://schemas.openxmlformats.org/drawingml/2006/main">
            <a:r>
              <a:t>[복사용 프롬프트]</a:t>
            </a:r>
          </a:p>
          <a:p xmlns:a="http://schemas.openxmlformats.org/drawingml/2006/main">
            <a:r>
              <a:t>아래 메모만 사용해 결정 사항과 후속 업무를 구분해 줘. 후속 업무는 '할 일 / 담당 / 기한 / 근거 번호' 표로 작성해 줘. 정해지지 않은 값은 '미정'으로 표시해 줘. 제안과 결정을 구분해 줘.</a:t>
            </a:r>
          </a:p>
          <a:p xmlns:a="http://schemas.openxmlformats.org/drawingml/2006/main">
            <a:r>
              <a:t>[M1] 사용자 테스트는 10월 12일 진행하기로 결정.</a:t>
            </a:r>
          </a:p>
          <a:p xmlns:a="http://schemas.openxmlformats.org/drawingml/2006/main">
            <a:r>
              <a:t>[M2] QA팀은 오류 목록을 10월 8일까지 정리.</a:t>
            </a:r>
          </a:p>
          <a:p xmlns:a="http://schemas.openxmlformats.org/drawingml/2006/main">
            <a:r>
              <a:t>[M3] 안내문도 필요함. 담당자와 기한은 미정.</a:t>
            </a:r>
          </a:p>
          <a:p xmlns:a="http://schemas.openxmlformats.org/drawingml/2006/main">
            <a:r>
              <a:t/>
            </a:r>
          </a:p>
          <a:p xmlns:a="http://schemas.openxmlformats.org/drawingml/2006/main">
            <a:r>
              <a:t>[결과 예시]</a:t>
            </a:r>
          </a:p>
          <a:p xmlns:a="http://schemas.openxmlformats.org/drawingml/2006/main">
            <a:r>
              <a:t>결정 사항: 사용자 테스트 10월 12일 진행 [M1]</a:t>
            </a:r>
          </a:p>
          <a:p xmlns:a="http://schemas.openxmlformats.org/drawingml/2006/main">
            <a:r>
              <a:t>후속 업무: 오류 목록 정리 / QA팀 / 10월 8일 / M2</a:t>
            </a:r>
          </a:p>
          <a:p xmlns:a="http://schemas.openxmlformats.org/drawingml/2006/main">
            <a:r>
              <a:t>후속 업무: 안내문 작성 / 미정 / 미정 / M3</a:t>
            </a:r>
          </a:p>
          <a:p xmlns:a="http://schemas.openxmlformats.org/drawingml/2006/main">
            <a:r>
              <a:t/>
            </a:r>
          </a:p>
          <a:p xmlns:a="http://schemas.openxmlformats.org/drawingml/2006/main">
            <a:r>
              <a:t>[출처]</a:t>
            </a:r>
          </a:p>
          <a:p xmlns:a="http://schemas.openxmlformats.org/drawingml/2006/main">
            <a:r>
              <a:t>[S3] Google Workspace. Gemini at work: a practical guide. 페이지에 발행·수정일 표시 없음. 확인일 2026-09-24.</a:t>
            </a:r>
          </a:p>
          <a:p xmlns:a="http://schemas.openxmlformats.org/drawingml/2006/main">
            <a:r>
              <a:t>https://workspace.google.com/learning/report/content/geminiatworkapracticalguide</a:t>
            </a:r>
          </a:p>
          <a:p xmlns:a="http://schemas.openxmlformats.org/drawingml/2006/main">
            <a:r>
              <a:t/>
            </a:r>
          </a:p>
          <a:p xmlns:a="http://schemas.openxmlformats.org/drawingml/2006/main">
            <a:r>
              <a:t>[S4] Google Workspace Learning Center. Summarize content &amp; organize data. 페이지에 발행·수정일 표시 없음. 확인일 2026-09-24.</a:t>
            </a:r>
          </a:p>
          <a:p xmlns:a="http://schemas.openxmlformats.org/drawingml/2006/main">
            <a:r>
              <a:t>https://support.google.com/a/users/answer/14506398?hl=en</a:t>
            </a:r>
          </a:p>
          <a:p xmlns:a="http://schemas.openxmlformats.org/drawingml/2006/main">
            <a:r>
              <a:t/>
            </a:r>
          </a:p>
          <a:p xmlns:a="http://schemas.openxmlformats.org/drawingml/2006/main">
            <a:r>
              <a:t>사례의 입력과 결과는 교육용으로 구성한 가상 예시이며 특정 제품의 실제 실행 결과를 보장하지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5장 사례 3  업무 메모로 주간보고 작성</a:t>
            </a:r>
          </a:p>
          <a:p xmlns:a="http://schemas.openxmlformats.org/drawingml/2006/main">
            <a:r>
              <a:t>발표 시간 2분 / 누적 06:30–08:30</a:t>
            </a:r>
          </a:p>
          <a:p xmlns:a="http://schemas.openxmlformats.org/drawingml/2006/main">
            <a:r>
              <a:t/>
            </a:r>
          </a:p>
          <a:p xmlns:a="http://schemas.openxmlformats.org/drawingml/2006/main">
            <a:r>
              <a:t>[진행 안내]</a:t>
            </a:r>
          </a:p>
          <a:p xmlns:a="http://schemas.openxmlformats.org/drawingml/2006/main">
            <a:r>
              <a:t>9÷12×100=75%를 짚는다. 외부 회신 대기 2건과 내부 검토 1건이 미완료 3건과 맞는지 함께 확인한다.</a:t>
            </a:r>
          </a:p>
          <a:p xmlns:a="http://schemas.openxmlformats.org/drawingml/2006/main">
            <a:r>
              <a:t/>
            </a:r>
          </a:p>
          <a:p xmlns:a="http://schemas.openxmlformats.org/drawingml/2006/main">
            <a:r>
              <a:t>[발표 대본]</a:t>
            </a:r>
          </a:p>
          <a:p xmlns:a="http://schemas.openxmlformats.org/drawingml/2006/main">
            <a:r>
              <a:t>세 번째는 주간보고입니다. 여러 메모를 보고용 문장으로 정리할 때 AI를 활용할 수 있습니다. 이번에는 팀장이 현재 상태와 다음에 필요한 행동을 빠르게 파악할 수 있도록 요청하겠습니다.</a:t>
            </a:r>
          </a:p>
          <a:p xmlns:a="http://schemas.openxmlformats.org/drawingml/2006/main">
            <a:r>
              <a:t/>
            </a:r>
          </a:p>
          <a:p xmlns:a="http://schemas.openxmlformats.org/drawingml/2006/main">
            <a:r>
              <a:t>입력 자료는 세 줄입니다. 이번 주 처리 계획은 12건이고, 완료는 9건입니다. 미완료 3건 가운데 2건은 거래처 회신을 기다리고 있고, 1건은 내부 검토 중입니다. 그리고 아직 각 건의 완료 예정일은 확인하지 못했다고 가정하겠습니다.</a:t>
            </a:r>
          </a:p>
          <a:p xmlns:a="http://schemas.openxmlformats.org/drawingml/2006/main">
            <a:r>
              <a:t/>
            </a:r>
          </a:p>
          <a:p xmlns:a="http://schemas.openxmlformats.org/drawingml/2006/main">
            <a:r>
              <a:t>프롬프트에는 '아래 메모만 참고해서 팀장 보고용으로 완료, 이슈, 다음 행동을 각각 한 문장으로 작성해 줘'라고 씁니다. '완료율은 계산식과 함께 제시하고, 다음 행동은 제안이라고 표시해 줘. 자료에 없는 원인과 일정은 확인 필요로 남겨 줘'라는 조건도 추가합니다.</a:t>
            </a:r>
          </a:p>
          <a:p xmlns:a="http://schemas.openxmlformats.org/drawingml/2006/main">
            <a:r>
              <a:t/>
            </a:r>
          </a:p>
          <a:p xmlns:a="http://schemas.openxmlformats.org/drawingml/2006/main">
            <a:r>
              <a:t>결과 예시는 이렇습니다. 완료는 '계획 12건 중 9건을 완료했으며 완료율은 75퍼센트입니다.' 이슈는 '3건이 미완료이며, 거래처 회신 대기 2건과 내부 검토 1건입니다.' 다음 행동은 '거래처에 회신 일정을 확인하고 내부 검토 완료 예정일을 확인할 것을 제안합니다.'입니다.</a:t>
            </a:r>
          </a:p>
          <a:p xmlns:a="http://schemas.openxmlformats.org/drawingml/2006/main">
            <a:r>
              <a:t/>
            </a:r>
          </a:p>
          <a:p xmlns:a="http://schemas.openxmlformats.org/drawingml/2006/main">
            <a:r>
              <a:t>우리는 숫자를 따로 검산해야 합니다. 9를 12로 나누면 75퍼센트이고, 2건과 1건을 합하면 미완료 3건입니다. 수치가 맞더라도 '업무 과부하 때문에 지연됐다'처럼 메모에 없는 원인이 들어갔다면 삭제해야 합니다. 또 다음 행동은 AI가 만든 제안이므로 이미 실행하기로 결정한 일처럼 보고해서는 안 됩니다.</a:t>
            </a:r>
          </a:p>
          <a:p xmlns:a="http://schemas.openxmlformats.org/drawingml/2006/main">
            <a:r>
              <a:t/>
            </a:r>
          </a:p>
          <a:p xmlns:a="http://schemas.openxmlformats.org/drawingml/2006/main">
            <a:r>
              <a:t>좋은 보고서는 읽는 사람이 판단할 수 있도록 사실과 제안이 구분되어 있습니다. 자주 쓰는 보고 형식이 있다면 그 틀을 프롬프트에 넣고, 매주 자료만 바꿔 사용해 보세요. 다만 실제로 시간을 얼마나 줄였는지는 검토와 수정에 든 시간까지 함께 기록해 확인하는 것이 좋습니다.</a:t>
            </a:r>
          </a:p>
          <a:p xmlns:a="http://schemas.openxmlformats.org/drawingml/2006/main">
            <a:r>
              <a:t/>
            </a:r>
          </a:p>
          <a:p xmlns:a="http://schemas.openxmlformats.org/drawingml/2006/main">
            <a:r>
              <a:t>[복사용 프롬프트]</a:t>
            </a:r>
          </a:p>
          <a:p xmlns:a="http://schemas.openxmlformats.org/drawingml/2006/main">
            <a:r>
              <a:t>아래 메모만 참고해 팀장 보고용으로 '완료 / 이슈 / 다음 행동'을 각각 1문장으로 작성해 줘. 완료율은 계산식도 보여 줘. 다음 행동은 '제안'이라고 표시하고, 근거가 없는 원인과 일정은 '확인 필요'로 남겨 줘.</a:t>
            </a:r>
          </a:p>
          <a:p xmlns:a="http://schemas.openxmlformats.org/drawingml/2006/main">
            <a:r>
              <a:t>[R1] 이번 주 계획 12건, 완료 9건.</a:t>
            </a:r>
          </a:p>
          <a:p xmlns:a="http://schemas.openxmlformats.org/drawingml/2006/main">
            <a:r>
              <a:t>[R2] 미완료 3건: 거래처 회신 대기 2건, 내부 검토 1건.</a:t>
            </a:r>
          </a:p>
          <a:p xmlns:a="http://schemas.openxmlformats.org/drawingml/2006/main">
            <a:r>
              <a:t>[R3] 미완료 건의 완료 예정일은 확인 필요.</a:t>
            </a:r>
          </a:p>
          <a:p xmlns:a="http://schemas.openxmlformats.org/drawingml/2006/main">
            <a:r>
              <a:t/>
            </a:r>
          </a:p>
          <a:p xmlns:a="http://schemas.openxmlformats.org/drawingml/2006/main">
            <a:r>
              <a:t>[결과 예시]</a:t>
            </a:r>
          </a:p>
          <a:p xmlns:a="http://schemas.openxmlformats.org/drawingml/2006/main">
            <a:r>
              <a:t>완료: 계획 12건 중 9건 완료, 완료율 75% (9÷12×100).</a:t>
            </a:r>
          </a:p>
          <a:p xmlns:a="http://schemas.openxmlformats.org/drawingml/2006/main">
            <a:r>
              <a:t>이슈: 미완료 3건 중 거래처 회신 대기 2건, 내부 검토 1건이며 완료 예정일은 확인 필요.</a:t>
            </a:r>
          </a:p>
          <a:p xmlns:a="http://schemas.openxmlformats.org/drawingml/2006/main">
            <a:r>
              <a:t>다음 행동(제안): 거래처 회신 일정과 내부 검토 완료 예정일을 확인.</a:t>
            </a:r>
          </a:p>
          <a:p xmlns:a="http://schemas.openxmlformats.org/drawingml/2006/main">
            <a:r>
              <a:t/>
            </a:r>
          </a:p>
          <a:p xmlns:a="http://schemas.openxmlformats.org/drawingml/2006/main">
            <a:r>
              <a:t>[출처]</a:t>
            </a:r>
          </a:p>
          <a:p xmlns:a="http://schemas.openxmlformats.org/drawingml/2006/main">
            <a:r>
              <a:t>[S3] Google Workspace. Gemini at work: a practical guide. 페이지에 발행·수정일 표시 없음. 확인일 2026-09-24.</a:t>
            </a:r>
          </a:p>
          <a:p xmlns:a="http://schemas.openxmlformats.org/drawingml/2006/main">
            <a:r>
              <a:t>https://workspace.google.com/learning/report/content/geminiatworkapracticalguide</a:t>
            </a:r>
          </a:p>
          <a:p xmlns:a="http://schemas.openxmlformats.org/drawingml/2006/main">
            <a:r>
              <a:t/>
            </a:r>
          </a:p>
          <a:p xmlns:a="http://schemas.openxmlformats.org/drawingml/2006/main">
            <a:r>
              <a:t>[S4] Google Workspace Learning Center. Summarize content &amp; organize data. 페이지에 발행·수정일 표시 없음. 확인일 2026-09-24.</a:t>
            </a:r>
          </a:p>
          <a:p xmlns:a="http://schemas.openxmlformats.org/drawingml/2006/main">
            <a:r>
              <a:t>https://support.google.com/a/users/answer/14506398?hl=en</a:t>
            </a:r>
          </a:p>
          <a:p xmlns:a="http://schemas.openxmlformats.org/drawingml/2006/main">
            <a:r>
              <a:t/>
            </a:r>
          </a:p>
          <a:p xmlns:a="http://schemas.openxmlformats.org/drawingml/2006/main">
            <a:r>
              <a:t>사례의 입력과 결과는 교육용으로 구성한 가상 예시이며 특정 제품의 실제 실행 결과를 보장하지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6장 업무에 적용하기 전 확인할 것</a:t>
            </a:r>
          </a:p>
          <a:p xmlns:a="http://schemas.openxmlformats.org/drawingml/2006/main">
            <a:r>
              <a:t>발표 시간 1분 30초 / 누적 08:30–10:00</a:t>
            </a:r>
          </a:p>
          <a:p xmlns:a="http://schemas.openxmlformats.org/drawingml/2006/main">
            <a:r>
              <a:t/>
            </a:r>
          </a:p>
          <a:p xmlns:a="http://schemas.openxmlformats.org/drawingml/2006/main">
            <a:r>
              <a:t>[진행 안내]</a:t>
            </a:r>
          </a:p>
          <a:p xmlns:a="http://schemas.openxmlformats.org/drawingml/2006/main">
            <a:r>
              <a:t>마지막 문장을 말한 뒤 정확히 20초 동안 청중이 쓸 요청을 생각하게 한다. 이어서 맺음말을 읽는다. 별도 질의응답 시간은 포함하지 않는다.</a:t>
            </a:r>
          </a:p>
          <a:p xmlns:a="http://schemas.openxmlformats.org/drawingml/2006/main">
            <a:r>
              <a:t/>
            </a:r>
          </a:p>
          <a:p xmlns:a="http://schemas.openxmlformats.org/drawingml/2006/main">
            <a:r>
              <a:t>[발표 대본]</a:t>
            </a:r>
          </a:p>
          <a:p xmlns:a="http://schemas.openxmlformats.org/drawingml/2006/main">
            <a:r>
              <a:t>실제 업무에 적용할 때에는 입력 전, 결과를 받은 후, 공유 직전으로 나누어 확인하면 편합니다. 입력 전에는 회사가 승인한 도구와 계정인지, 해당 자료를 넣어도 되는지 확인합니다. 개인정보나 기밀은 사내 기준에 따라 제외하거나 필요한 부분만 비식별화합니다. 유료 서비스라는 이유만으로 모든 자료를 넣어도 된다고 생각해서는 안 됩니다.</a:t>
            </a:r>
          </a:p>
          <a:p xmlns:a="http://schemas.openxmlformats.org/drawingml/2006/main">
            <a:r>
              <a:t/>
            </a:r>
          </a:p>
          <a:p xmlns:a="http://schemas.openxmlformats.org/drawingml/2006/main">
            <a:r>
              <a:t>결과를 받은 뒤에는 이름과 날짜, 숫자를 원문과 대조합니다. 외부 정보를 인용했다면 링크를 열어 해당 내용이 실제로 있는지 확인하세요. 모든 AI 답변에 출처가 붙는 것은 아닙니다. 공유 직전에는 담당자가 표현과 약속의 범위를 확인하고 최종 승인합니다. 앱에 연결된 기능은 요금제와 조직 설정에 따라 사용 가능 여부가 다를 수 있습니다.</a:t>
            </a:r>
          </a:p>
          <a:p xmlns:a="http://schemas.openxmlformats.org/drawingml/2006/main">
            <a:r>
              <a:t/>
            </a:r>
          </a:p>
          <a:p xmlns:a="http://schemas.openxmlformats.org/drawingml/2006/main">
            <a:r>
              <a:t>이제 20초만 써 보겠습니다. 오늘 해야 할 일 하나를 고르고, 어떤 자료로 누구에게 보여 줄 무엇을 어떤 형식으로 만들지 떠올려 보세요. 화면의 문장에 빈칸을 채우시면 됩니다.</a:t>
            </a:r>
          </a:p>
          <a:p xmlns:a="http://schemas.openxmlformats.org/drawingml/2006/main">
            <a:r>
              <a:t/>
            </a:r>
          </a:p>
          <a:p xmlns:a="http://schemas.openxmlformats.org/drawingml/2006/main">
            <a:r>
              <a:t>[20초 생각할 시간]</a:t>
            </a:r>
          </a:p>
          <a:p xmlns:a="http://schemas.openxmlformats.org/drawingml/2006/main">
            <a:r>
              <a:t/>
            </a:r>
          </a:p>
          <a:p xmlns:a="http://schemas.openxmlformats.org/drawingml/2006/main">
            <a:r>
              <a:t>처음에는 검토하기 쉬운 짧은 문서 하나에 적용해 보세요. 초안을 받은 뒤 사실을 확인하고, 수정한 요청문은 다음 업무에 재사용해 보시면 됩니다. 감사합니다.</a:t>
            </a:r>
          </a:p>
          <a:p xmlns:a="http://schemas.openxmlformats.org/drawingml/2006/main">
            <a:r>
              <a:t/>
            </a:r>
          </a:p>
          <a:p xmlns:a="http://schemas.openxmlformats.org/drawingml/2006/main">
            <a:r>
              <a:t>[복사용 프롬프트]</a:t>
            </a:r>
          </a:p>
          <a:p xmlns:a="http://schemas.openxmlformats.org/drawingml/2006/main">
            <a:r>
              <a:t>아래 [자료]만으로 [독자]에게 보여 줄 [결과물]을 [형식]으로 작성해 줘. 근거가 없는 내용은 '확인 필요'로 표시해 줘.</a:t>
            </a:r>
          </a:p>
          <a:p xmlns:a="http://schemas.openxmlformats.org/drawingml/2006/main">
            <a:r>
              <a:t/>
            </a:r>
          </a:p>
          <a:p xmlns:a="http://schemas.openxmlformats.org/drawingml/2006/main">
            <a:r>
              <a:t>[출처]</a:t>
            </a:r>
          </a:p>
          <a:p xmlns:a="http://schemas.openxmlformats.org/drawingml/2006/main">
            <a:r>
              <a:t>[S2] Microsoft Support. Get better Copilot responses with great prompting. 2026년 2월 업데이트 명시. 확인일 2026-09-24.</a:t>
            </a:r>
          </a:p>
          <a:p xmlns:a="http://schemas.openxmlformats.org/drawingml/2006/main">
            <a:r>
              <a:t>https://support.microsoft.com/en-us/microsoft-365-copilot/get-better-copilot-responses-with-great-prompting</a:t>
            </a:r>
          </a:p>
          <a:p xmlns:a="http://schemas.openxmlformats.org/drawingml/2006/main">
            <a:r>
              <a:t/>
            </a:r>
          </a:p>
          <a:p xmlns:a="http://schemas.openxmlformats.org/drawingml/2006/main">
            <a:r>
              <a:t>[S4] Google Workspace Learning Center. Summarize content &amp; organize data. 페이지에 발행·수정일 표시 없음. 확인일 2026-09-24.</a:t>
            </a:r>
          </a:p>
          <a:p xmlns:a="http://schemas.openxmlformats.org/drawingml/2006/main">
            <a:r>
              <a:t>https://support.google.com/a/users/answer/14506398?hl=en</a:t>
            </a:r>
          </a:p>
          <a:p xmlns:a="http://schemas.openxmlformats.org/drawingml/2006/main">
            <a:r>
              <a:t/>
            </a:r>
          </a:p>
          <a:p xmlns:a="http://schemas.openxmlformats.org/drawingml/2006/main">
            <a:r>
              <a:t>[S5] Google Docs Editors Help. Learn how Gemini in Gmail, Calendar, Chat, Docs, Drive, Sheets, Slides, Meet, Vids &amp; Pics protects your data. 페이지에 발행·수정일 표시 없음. 확인일 2026-09-24.</a:t>
            </a:r>
          </a:p>
          <a:p xmlns:a="http://schemas.openxmlformats.org/drawingml/2006/main">
            <a:r>
              <a:t>https://support.google.com/docs/answer/14615114?hl=en</a:t>
            </a:r>
          </a:p>
          <a:p xmlns:a="http://schemas.openxmlformats.org/drawingml/2006/main">
            <a:r>
              <a:t/>
            </a:r>
          </a:p>
          <a:p xmlns:a="http://schemas.openxmlformats.org/drawingml/2006/main">
            <a:r>
              <a:t>[S6] Google Gemini Apps Help. View related sources from Gemini Apps. 페이지에 발행·수정일 표시 없음. 확인일 2026-09-24.</a:t>
            </a:r>
          </a:p>
          <a:p xmlns:a="http://schemas.openxmlformats.org/drawingml/2006/main">
            <a:r>
              <a:t>https://support.google.com/gemini/answer/14143489?hl=en</a:t>
            </a:r>
          </a:p>
          <a:p xmlns:a="http://schemas.openxmlformats.org/drawingml/2006/main">
            <a:r>
              <a:t/>
            </a:r>
          </a:p>
          <a:p xmlns:a="http://schemas.openxmlformats.org/drawingml/2006/main">
            <a:r>
              <a:t>사례의 입력과 결과는 교육용으로 구성한 가상 예시이며 특정 제품의 실제 실행 결과를 보장하지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47b3c9e6da4bd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996b6c823b941a0" /><Relationship Type="http://schemas.openxmlformats.org/officeDocument/2006/relationships/slideLayout" Target="/ppt/slideLayouts/slideLayout1.xml" Id="R459b3dd43fb74c0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9b3dd43fb74c0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0aa5dbb2b504756" /><Relationship Type="http://schemas.openxmlformats.org/officeDocument/2006/relationships/image" Target="/ppt/media/image.png" Id="Rc9a6942567c6407a" /><Relationship Type="http://schemas.openxmlformats.org/officeDocument/2006/relationships/notesSlide" Target="/ppt/notesSlides/notesSlide1.xml" Id="R6cee50d7c6434d1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e5a5b9429d2498b" /><Relationship Type="http://schemas.openxmlformats.org/officeDocument/2006/relationships/notesSlide" Target="/ppt/notesSlides/notesSlide2.xml" Id="R48d52cc4afe147d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847070530374d9c" /><Relationship Type="http://schemas.openxmlformats.org/officeDocument/2006/relationships/notesSlide" Target="/ppt/notesSlides/notesSlide3.xml" Id="R5e8a5ec014d144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4573e5a5aab4260" /><Relationship Type="http://schemas.openxmlformats.org/officeDocument/2006/relationships/notesSlide" Target="/ppt/notesSlides/notesSlide4.xml" Id="Ra14ef26b03f94bb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08efd3ce38b4f54" /><Relationship Type="http://schemas.openxmlformats.org/officeDocument/2006/relationships/notesSlide" Target="/ppt/notesSlides/notesSlide5.xml" Id="R7e5a89adb133445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56eea3f464f40a4" /><Relationship Type="http://schemas.openxmlformats.org/officeDocument/2006/relationships/notesSlide" Target="/ppt/notesSlides/notesSlide6.xml" Id="Ra1158caf4133425c" /></Relationships>
</file>

<file path=ppt/slides/slide1.xml><?xml version="1.0" encoding="utf-8"?>
<p:sld xmlns:p="http://schemas.openxmlformats.org/presentationml/2006/main">
  <p:cSld>
    <p:bg>
      <p:bgPr>
        <a:solidFill xmlns:a="http://schemas.openxmlformats.org/drawingml/2006/main">
          <a:srgbClr val="F7F5EE"/>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9B44FFD-F06D-4131-AEEC-C0F997D5947D}"/>
              </a:ext>
            </a:extLst>
          </p:cNvPr>
          <p:cNvSpPr>
            <a:spLocks xmlns:a="http://schemas.openxmlformats.org/drawingml/2006/main" noGrp="1"/>
          </p:cNvSpPr>
          <p:nvPr/>
        </p:nvSpPr>
        <p:spPr>
          <a:xfrm xmlns:a="http://schemas.openxmlformats.org/drawingml/2006/main">
            <a:off x="11144250" y="6324600"/>
            <a:ext cx="4381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96A70"/>
                </a:solidFill>
                <a:latin typeface="Noto Sans CJK KR"/>
                <a:ea typeface="Noto Sans CJK KR"/>
                <a:cs typeface="Noto Sans CJK KR"/>
              </a:defRPr>
            </a:pPr>
            <a:r>
              <a:rPr sz="1275" b="0">
                <a:solidFill>
                  <a:srgbClr val="596A70"/>
                </a:solidFill>
                <a:latin typeface="Noto Sans CJK KR"/>
                <a:ea typeface="Noto Sans CJK KR"/>
                <a:cs typeface="Noto Sans CJK KR"/>
              </a:rPr>
              <a:t>01</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9a6942567c6407a"/>
          <a:srcRect xmlns:a="http://schemas.openxmlformats.org/drawingml/2006/main" l="2448" t="0" r="2448" b="0"/>
          <a:stretch xmlns:a="http://schemas.openxmlformats.org/drawingml/2006/main">
            <a:fillRect l="0" t="0" r="0" b="0"/>
          </a:stretch>
        </p:blipFill>
        <p:spPr>
          <a:xfrm xmlns:a="http://schemas.openxmlformats.org/drawingml/2006/main">
            <a:off x="6972300" y="0"/>
            <a:ext cx="52197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602D544-A0B2-43E7-A936-F5AA1C2639AE}"/>
              </a:ext>
            </a:extLst>
          </p:cNvPr>
          <p:cNvSpPr>
            <a:spLocks xmlns:a="http://schemas.openxmlformats.org/drawingml/2006/main" noGrp="1"/>
          </p:cNvSpPr>
          <p:nvPr/>
        </p:nvSpPr>
        <p:spPr>
          <a:xfrm xmlns:a="http://schemas.openxmlformats.org/drawingml/2006/main">
            <a:off x="609600" y="981075"/>
            <a:ext cx="581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1">
                <a:solidFill>
                  <a:srgbClr val="006E68"/>
                </a:solidFill>
                <a:latin typeface="Noto Sans CJK KR"/>
                <a:ea typeface="Noto Sans CJK KR"/>
                <a:cs typeface="Noto Sans CJK KR"/>
              </a:defRPr>
            </a:pPr>
            <a:r>
              <a:rPr sz="2850" b="1">
                <a:solidFill>
                  <a:srgbClr val="006E68"/>
                </a:solidFill>
                <a:latin typeface="Noto Sans CJK KR"/>
                <a:ea typeface="Noto Sans CJK KR"/>
                <a:cs typeface="Noto Sans CJK KR"/>
              </a:rPr>
              <a:t>직장인을 위한</a:t>
            </a:r>
          </a:p>
        </p:txBody>
      </p:sp>
      <p:sp>
        <p:nvSpPr>
          <p:cNvPr id="4" name="">
            <a:extLst xmlns:a="http://schemas.openxmlformats.org/drawingml/2006/main">
              <a:ext uri="{FF2B5EF4-FFF2-40B4-BE49-F238E27FC236}">
                <a16:creationId xmlns:a16="http://schemas.microsoft.com/office/drawing/2014/main" id="{8A3CC3AE-7AA7-4E2B-A8C3-74D4326892CF}"/>
              </a:ext>
            </a:extLst>
          </p:cNvPr>
          <p:cNvSpPr>
            <a:spLocks xmlns:a="http://schemas.openxmlformats.org/drawingml/2006/main" noGrp="1"/>
          </p:cNvSpPr>
          <p:nvPr/>
        </p:nvSpPr>
        <p:spPr>
          <a:xfrm xmlns:a="http://schemas.openxmlformats.org/drawingml/2006/main">
            <a:off x="571500" y="1733550"/>
            <a:ext cx="6191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700" b="1">
                <a:solidFill>
                  <a:srgbClr val="142C3A"/>
                </a:solidFill>
                <a:latin typeface="Noto Sans CJK KR"/>
                <a:ea typeface="Noto Sans CJK KR"/>
                <a:cs typeface="Noto Sans CJK KR"/>
              </a:defRPr>
            </a:pPr>
            <a:r>
              <a:rPr sz="5700" b="1">
                <a:solidFill>
                  <a:srgbClr val="142C3A"/>
                </a:solidFill>
                <a:latin typeface="Noto Sans CJK KR"/>
                <a:ea typeface="Noto Sans CJK KR"/>
                <a:cs typeface="Noto Sans CJK KR"/>
              </a:rPr>
              <a:t>생성형 AI</a:t>
            </a:r>
          </a:p>
          <a:p xmlns:a="http://schemas.openxmlformats.org/drawingml/2006/main">
            <a:pPr>
              <a:defRPr sz="5700" b="1">
                <a:solidFill>
                  <a:srgbClr val="142C3A"/>
                </a:solidFill>
                <a:latin typeface="Noto Sans CJK KR"/>
                <a:ea typeface="Noto Sans CJK KR"/>
                <a:cs typeface="Noto Sans CJK KR"/>
              </a:defRPr>
            </a:pPr>
            <a:r>
              <a:rPr sz="5700" b="1">
                <a:solidFill>
                  <a:srgbClr val="142C3A"/>
                </a:solidFill>
                <a:latin typeface="Noto Sans CJK KR"/>
                <a:ea typeface="Noto Sans CJK KR"/>
                <a:cs typeface="Noto Sans CJK KR"/>
              </a:rPr>
              <a:t>활용법</a:t>
            </a:r>
          </a:p>
        </p:txBody>
      </p:sp>
      <p:sp>
        <p:nvSpPr>
          <p:cNvPr id="5" name="">
            <a:extLst xmlns:a="http://schemas.openxmlformats.org/drawingml/2006/main">
              <a:ext uri="{FF2B5EF4-FFF2-40B4-BE49-F238E27FC236}">
                <a16:creationId xmlns:a16="http://schemas.microsoft.com/office/drawing/2014/main" id="{A49610D3-9D5E-492E-9A45-D95B2C390A92}"/>
              </a:ext>
            </a:extLst>
          </p:cNvPr>
          <p:cNvSpPr>
            <a:spLocks xmlns:a="http://schemas.openxmlformats.org/drawingml/2006/main" noGrp="1"/>
          </p:cNvSpPr>
          <p:nvPr/>
        </p:nvSpPr>
        <p:spPr>
          <a:xfrm xmlns:a="http://schemas.openxmlformats.org/drawingml/2006/main">
            <a:off x="609600" y="3943350"/>
            <a:ext cx="58102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142C3A"/>
                </a:solidFill>
                <a:latin typeface="Noto Sans CJK KR"/>
                <a:ea typeface="Noto Sans CJK KR"/>
                <a:cs typeface="Noto Sans CJK KR"/>
              </a:defRPr>
            </a:pPr>
            <a:r>
              <a:rPr sz="2100" b="0">
                <a:solidFill>
                  <a:srgbClr val="142C3A"/>
                </a:solidFill>
                <a:latin typeface="Noto Sans CJK KR"/>
                <a:ea typeface="Noto Sans CJK KR"/>
                <a:cs typeface="Noto Sans CJK KR"/>
              </a:rPr>
              <a:t>지시와 자료를 바탕으로</a:t>
            </a:r>
          </a:p>
          <a:p xmlns:a="http://schemas.openxmlformats.org/drawingml/2006/main">
            <a:pPr>
              <a:defRPr sz="2100" b="0">
                <a:solidFill>
                  <a:srgbClr val="142C3A"/>
                </a:solidFill>
                <a:latin typeface="Noto Sans CJK KR"/>
                <a:ea typeface="Noto Sans CJK KR"/>
                <a:cs typeface="Noto Sans CJK KR"/>
              </a:defRPr>
            </a:pPr>
            <a:r>
              <a:rPr sz="2100" b="0">
                <a:solidFill>
                  <a:srgbClr val="142C3A"/>
                </a:solidFill>
                <a:latin typeface="Noto Sans CJK KR"/>
                <a:ea typeface="Noto Sans CJK KR"/>
                <a:cs typeface="Noto Sans CJK KR"/>
              </a:rPr>
              <a:t>글·이미지 등의 콘텐츠를 만드는 AI</a:t>
            </a:r>
          </a:p>
        </p:txBody>
      </p:sp>
      <p:sp>
        <p:nvSpPr>
          <p:cNvPr id="6" name="">
            <a:extLst xmlns:a="http://schemas.openxmlformats.org/drawingml/2006/main">
              <a:ext uri="{FF2B5EF4-FFF2-40B4-BE49-F238E27FC236}">
                <a16:creationId xmlns:a16="http://schemas.microsoft.com/office/drawing/2014/main" id="{74CF2984-625E-4DDC-804D-8BC3095FECF0}"/>
              </a:ext>
            </a:extLst>
          </p:cNvPr>
          <p:cNvSpPr>
            <a:spLocks xmlns:a="http://schemas.openxmlformats.org/drawingml/2006/main" noGrp="1"/>
          </p:cNvSpPr>
          <p:nvPr/>
        </p:nvSpPr>
        <p:spPr>
          <a:xfrm xmlns:a="http://schemas.openxmlformats.org/drawingml/2006/main">
            <a:off x="609600" y="5286375"/>
            <a:ext cx="5810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006E68"/>
                </a:solidFill>
                <a:latin typeface="Noto Sans CJK KR"/>
                <a:ea typeface="Noto Sans CJK KR"/>
                <a:cs typeface="Noto Sans CJK KR"/>
              </a:defRPr>
            </a:pPr>
            <a:r>
              <a:rPr sz="2175" b="1">
                <a:solidFill>
                  <a:srgbClr val="006E68"/>
                </a:solidFill>
                <a:latin typeface="Noto Sans CJK KR"/>
                <a:ea typeface="Noto Sans CJK KR"/>
                <a:cs typeface="Noto Sans CJK KR"/>
              </a:rPr>
              <a:t>메일 초안   회의록   주간보고</a:t>
            </a:r>
          </a:p>
        </p:txBody>
      </p:sp>
      <p:sp>
        <p:nvSpPr>
          <p:cNvPr id="7" name="">
            <a:extLst xmlns:a="http://schemas.openxmlformats.org/drawingml/2006/main">
              <a:ext uri="{FF2B5EF4-FFF2-40B4-BE49-F238E27FC236}">
                <a16:creationId xmlns:a16="http://schemas.microsoft.com/office/drawing/2014/main" id="{5D573254-573A-4484-A2E1-F854613DAF09}"/>
              </a:ext>
            </a:extLst>
          </p:cNvPr>
          <p:cNvSpPr>
            <a:spLocks xmlns:a="http://schemas.openxmlformats.org/drawingml/2006/main" noGrp="1"/>
          </p:cNvSpPr>
          <p:nvPr/>
        </p:nvSpPr>
        <p:spPr>
          <a:xfrm xmlns:a="http://schemas.openxmlformats.org/drawingml/2006/main">
            <a:off x="609600" y="6238875"/>
            <a:ext cx="581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0">
                <a:solidFill>
                  <a:srgbClr val="596A70"/>
                </a:solidFill>
                <a:latin typeface="Noto Sans CJK KR"/>
                <a:ea typeface="Noto Sans CJK KR"/>
                <a:cs typeface="Noto Sans CJK KR"/>
              </a:defRPr>
            </a:pPr>
            <a:r>
              <a:rPr sz="1200" b="0">
                <a:solidFill>
                  <a:srgbClr val="596A70"/>
                </a:solidFill>
                <a:latin typeface="Noto Sans CJK KR"/>
                <a:ea typeface="Noto Sans CJK KR"/>
                <a:cs typeface="Noto Sans CJK KR"/>
              </a:rPr>
              <a:t>10분 교육  ·  공식 자료 확인 2026.09.24</a:t>
            </a:r>
          </a:p>
        </p:txBody>
      </p:sp>
    </p:spTree>
    <p:extLst>
      <p:ext uri="{BB962C8B-B14F-4D97-AF65-F5344CB8AC3E}">
        <p14:creationId xmlns:p14="http://schemas.microsoft.com/office/powerpoint/2010/main" val="895384920"/>
      </p:ext>
    </p:extLst>
  </p:cSld>
</p:sld>
</file>

<file path=ppt/slides/slide2.xml><?xml version="1.0" encoding="utf-8"?>
<p:sld xmlns:p="http://schemas.openxmlformats.org/presentationml/2006/main">
  <p:cSld>
    <p:bg>
      <p:bgPr>
        <a:solidFill xmlns:a="http://schemas.openxmlformats.org/drawingml/2006/main">
          <a:srgbClr val="F7F5EE"/>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EBFDE18-70F4-4A38-821A-5608014F4EBF}"/>
              </a:ext>
            </a:extLst>
          </p:cNvPr>
          <p:cNvSpPr>
            <a:spLocks xmlns:a="http://schemas.openxmlformats.org/drawingml/2006/main" noGrp="1"/>
          </p:cNvSpPr>
          <p:nvPr/>
        </p:nvSpPr>
        <p:spPr>
          <a:xfrm xmlns:a="http://schemas.openxmlformats.org/drawingml/2006/main">
            <a:off x="609600" y="4476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142C3A"/>
                </a:solidFill>
                <a:latin typeface="Noto Sans CJK KR"/>
                <a:ea typeface="Noto Sans CJK KR"/>
                <a:cs typeface="Noto Sans CJK KR"/>
              </a:defRPr>
            </a:pPr>
            <a:r>
              <a:rPr sz="3225" b="1">
                <a:solidFill>
                  <a:srgbClr val="142C3A"/>
                </a:solidFill>
                <a:latin typeface="Noto Sans CJK KR"/>
                <a:ea typeface="Noto Sans CJK KR"/>
                <a:cs typeface="Noto Sans CJK KR"/>
              </a:rPr>
              <a:t>업무 요청을 구성하는 네 가지 정보</a:t>
            </a:r>
          </a:p>
        </p:txBody>
      </p:sp>
      <p:sp>
        <p:nvSpPr>
          <p:cNvPr id="2" name="">
            <a:extLst xmlns:a="http://schemas.openxmlformats.org/drawingml/2006/main">
              <a:ext uri="{FF2B5EF4-FFF2-40B4-BE49-F238E27FC236}">
                <a16:creationId xmlns:a16="http://schemas.microsoft.com/office/drawing/2014/main" id="{F1662015-0033-4A5E-90DE-143BD02E8B4B}"/>
              </a:ext>
            </a:extLst>
          </p:cNvPr>
          <p:cNvSpPr>
            <a:spLocks xmlns:a="http://schemas.openxmlformats.org/drawingml/2006/main" noGrp="1"/>
          </p:cNvSpPr>
          <p:nvPr/>
        </p:nvSpPr>
        <p:spPr>
          <a:xfrm xmlns:a="http://schemas.openxmlformats.org/drawingml/2006/main">
            <a:off x="11144250" y="6324600"/>
            <a:ext cx="4381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96A70"/>
                </a:solidFill>
                <a:latin typeface="Noto Sans CJK KR"/>
                <a:ea typeface="Noto Sans CJK KR"/>
                <a:cs typeface="Noto Sans CJK KR"/>
              </a:defRPr>
            </a:pPr>
            <a:r>
              <a:rPr sz="1275" b="0">
                <a:solidFill>
                  <a:srgbClr val="596A70"/>
                </a:solidFill>
                <a:latin typeface="Noto Sans CJK KR"/>
                <a:ea typeface="Noto Sans CJK KR"/>
                <a:cs typeface="Noto Sans CJK KR"/>
              </a:rPr>
              <a:t>02</a:t>
            </a:r>
          </a:p>
        </p:txBody>
      </p:sp>
      <p:sp>
        <p:nvSpPr>
          <p:cNvPr id="3" name="">
            <a:extLst xmlns:a="http://schemas.openxmlformats.org/drawingml/2006/main">
              <a:ext uri="{FF2B5EF4-FFF2-40B4-BE49-F238E27FC236}">
                <a16:creationId xmlns:a16="http://schemas.microsoft.com/office/drawing/2014/main" id="{C7EFBD23-174F-4DB6-BC60-E5A6D4CCBA87}"/>
              </a:ext>
            </a:extLst>
          </p:cNvPr>
          <p:cNvSpPr>
            <a:spLocks xmlns:a="http://schemas.openxmlformats.org/drawingml/2006/main" noGrp="1"/>
          </p:cNvSpPr>
          <p:nvPr/>
        </p:nvSpPr>
        <p:spPr>
          <a:xfrm xmlns:a="http://schemas.openxmlformats.org/drawingml/2006/main">
            <a:off x="609600" y="1504950"/>
            <a:ext cx="190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006E68"/>
                </a:solidFill>
                <a:latin typeface="Noto Sans CJK KR"/>
                <a:ea typeface="Noto Sans CJK KR"/>
                <a:cs typeface="Noto Sans CJK KR"/>
              </a:defRPr>
            </a:pPr>
            <a:r>
              <a:rPr sz="2400" b="1">
                <a:solidFill>
                  <a:srgbClr val="006E68"/>
                </a:solidFill>
                <a:latin typeface="Noto Sans CJK KR"/>
                <a:ea typeface="Noto Sans CJK KR"/>
                <a:cs typeface="Noto Sans CJK KR"/>
              </a:rPr>
              <a:t>목적</a:t>
            </a:r>
          </a:p>
        </p:txBody>
      </p:sp>
      <p:sp>
        <p:nvSpPr>
          <p:cNvPr id="4" name="">
            <a:extLst xmlns:a="http://schemas.openxmlformats.org/drawingml/2006/main">
              <a:ext uri="{FF2B5EF4-FFF2-40B4-BE49-F238E27FC236}">
                <a16:creationId xmlns:a16="http://schemas.microsoft.com/office/drawing/2014/main" id="{70BF299E-284E-465F-A38A-80E5BBFF42CF}"/>
              </a:ext>
            </a:extLst>
          </p:cNvPr>
          <p:cNvSpPr>
            <a:spLocks xmlns:a="http://schemas.openxmlformats.org/drawingml/2006/main" noGrp="1"/>
          </p:cNvSpPr>
          <p:nvPr/>
        </p:nvSpPr>
        <p:spPr>
          <a:xfrm xmlns:a="http://schemas.openxmlformats.org/drawingml/2006/main">
            <a:off x="2857500" y="1533525"/>
            <a:ext cx="342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596A70"/>
                </a:solidFill>
                <a:latin typeface="Noto Sans CJK KR"/>
                <a:ea typeface="Noto Sans CJK KR"/>
                <a:cs typeface="Noto Sans CJK KR"/>
              </a:defRPr>
            </a:pPr>
            <a:r>
              <a:rPr sz="2025" b="0">
                <a:solidFill>
                  <a:srgbClr val="596A70"/>
                </a:solidFill>
                <a:latin typeface="Noto Sans CJK KR"/>
                <a:ea typeface="Noto Sans CJK KR"/>
                <a:cs typeface="Noto Sans CJK KR"/>
              </a:rPr>
              <a:t>무엇을 만들까요?</a:t>
            </a:r>
          </a:p>
        </p:txBody>
      </p:sp>
      <p:sp>
        <p:nvSpPr>
          <p:cNvPr id="5" name="">
            <a:extLst xmlns:a="http://schemas.openxmlformats.org/drawingml/2006/main">
              <a:ext uri="{FF2B5EF4-FFF2-40B4-BE49-F238E27FC236}">
                <a16:creationId xmlns:a16="http://schemas.microsoft.com/office/drawing/2014/main" id="{10C2116C-808C-4A1E-BF21-138F5486497E}"/>
              </a:ext>
            </a:extLst>
          </p:cNvPr>
          <p:cNvSpPr>
            <a:spLocks xmlns:a="http://schemas.openxmlformats.org/drawingml/2006/main" noGrp="1"/>
          </p:cNvSpPr>
          <p:nvPr/>
        </p:nvSpPr>
        <p:spPr>
          <a:xfrm xmlns:a="http://schemas.openxmlformats.org/drawingml/2006/main">
            <a:off x="6572250" y="1533525"/>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142C3A"/>
                </a:solidFill>
                <a:latin typeface="Noto Sans CJK KR"/>
                <a:ea typeface="Noto Sans CJK KR"/>
                <a:cs typeface="Noto Sans CJK KR"/>
              </a:defRPr>
            </a:pPr>
            <a:r>
              <a:rPr sz="2175" b="0">
                <a:solidFill>
                  <a:srgbClr val="142C3A"/>
                </a:solidFill>
                <a:latin typeface="Noto Sans CJK KR"/>
                <a:ea typeface="Noto Sans CJK KR"/>
                <a:cs typeface="Noto Sans CJK KR"/>
              </a:rPr>
              <a:t>이번 주 진행 상황 정리</a:t>
            </a:r>
          </a:p>
        </p:txBody>
      </p:sp>
      <p:sp>
        <p:nvSpPr>
          <p:cNvPr id="6" name="">
            <a:extLst xmlns:a="http://schemas.openxmlformats.org/drawingml/2006/main">
              <a:ext uri="{FF2B5EF4-FFF2-40B4-BE49-F238E27FC236}">
                <a16:creationId xmlns:a16="http://schemas.microsoft.com/office/drawing/2014/main" id="{4E87896C-7244-4EFB-A58C-2836BEA85CB2}"/>
              </a:ext>
            </a:extLst>
          </p:cNvPr>
          <p:cNvSpPr>
            <a:spLocks xmlns:a="http://schemas.openxmlformats.org/drawingml/2006/main" noGrp="1"/>
          </p:cNvSpPr>
          <p:nvPr/>
        </p:nvSpPr>
        <p:spPr>
          <a:xfrm xmlns:a="http://schemas.openxmlformats.org/drawingml/2006/main">
            <a:off x="609600" y="2305050"/>
            <a:ext cx="190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006E68"/>
                </a:solidFill>
                <a:latin typeface="Noto Sans CJK KR"/>
                <a:ea typeface="Noto Sans CJK KR"/>
                <a:cs typeface="Noto Sans CJK KR"/>
              </a:defRPr>
            </a:pPr>
            <a:r>
              <a:rPr sz="2400" b="1">
                <a:solidFill>
                  <a:srgbClr val="006E68"/>
                </a:solidFill>
                <a:latin typeface="Noto Sans CJK KR"/>
                <a:ea typeface="Noto Sans CJK KR"/>
                <a:cs typeface="Noto Sans CJK KR"/>
              </a:rPr>
              <a:t>독자와 상황</a:t>
            </a:r>
          </a:p>
        </p:txBody>
      </p:sp>
      <p:sp>
        <p:nvSpPr>
          <p:cNvPr id="7" name="">
            <a:extLst xmlns:a="http://schemas.openxmlformats.org/drawingml/2006/main">
              <a:ext uri="{FF2B5EF4-FFF2-40B4-BE49-F238E27FC236}">
                <a16:creationId xmlns:a16="http://schemas.microsoft.com/office/drawing/2014/main" id="{9335139E-FCE0-4877-8A71-B00692FFCFE3}"/>
              </a:ext>
            </a:extLst>
          </p:cNvPr>
          <p:cNvSpPr>
            <a:spLocks xmlns:a="http://schemas.openxmlformats.org/drawingml/2006/main" noGrp="1"/>
          </p:cNvSpPr>
          <p:nvPr/>
        </p:nvSpPr>
        <p:spPr>
          <a:xfrm xmlns:a="http://schemas.openxmlformats.org/drawingml/2006/main">
            <a:off x="2857500" y="2333625"/>
            <a:ext cx="342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596A70"/>
                </a:solidFill>
                <a:latin typeface="Noto Sans CJK KR"/>
                <a:ea typeface="Noto Sans CJK KR"/>
                <a:cs typeface="Noto Sans CJK KR"/>
              </a:defRPr>
            </a:pPr>
            <a:r>
              <a:rPr sz="2025" b="0">
                <a:solidFill>
                  <a:srgbClr val="596A70"/>
                </a:solidFill>
                <a:latin typeface="Noto Sans CJK KR"/>
                <a:ea typeface="Noto Sans CJK KR"/>
                <a:cs typeface="Noto Sans CJK KR"/>
              </a:rPr>
              <a:t>누가, 왜 읽나요?</a:t>
            </a:r>
          </a:p>
        </p:txBody>
      </p:sp>
      <p:sp>
        <p:nvSpPr>
          <p:cNvPr id="8" name="">
            <a:extLst xmlns:a="http://schemas.openxmlformats.org/drawingml/2006/main">
              <a:ext uri="{FF2B5EF4-FFF2-40B4-BE49-F238E27FC236}">
                <a16:creationId xmlns:a16="http://schemas.microsoft.com/office/drawing/2014/main" id="{51AB5248-EF2A-4EEB-B517-E9132AF984D5}"/>
              </a:ext>
            </a:extLst>
          </p:cNvPr>
          <p:cNvSpPr>
            <a:spLocks xmlns:a="http://schemas.openxmlformats.org/drawingml/2006/main" noGrp="1"/>
          </p:cNvSpPr>
          <p:nvPr/>
        </p:nvSpPr>
        <p:spPr>
          <a:xfrm xmlns:a="http://schemas.openxmlformats.org/drawingml/2006/main">
            <a:off x="6572250" y="2333625"/>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142C3A"/>
                </a:solidFill>
                <a:latin typeface="Noto Sans CJK KR"/>
                <a:ea typeface="Noto Sans CJK KR"/>
                <a:cs typeface="Noto Sans CJK KR"/>
              </a:defRPr>
            </a:pPr>
            <a:r>
              <a:rPr sz="2175" b="0">
                <a:solidFill>
                  <a:srgbClr val="142C3A"/>
                </a:solidFill>
                <a:latin typeface="Noto Sans CJK KR"/>
                <a:ea typeface="Noto Sans CJK KR"/>
                <a:cs typeface="Noto Sans CJK KR"/>
              </a:rPr>
              <a:t>팀장에게 진행 상황 보고</a:t>
            </a:r>
          </a:p>
        </p:txBody>
      </p:sp>
      <p:sp>
        <p:nvSpPr>
          <p:cNvPr id="9" name="">
            <a:extLst xmlns:a="http://schemas.openxmlformats.org/drawingml/2006/main">
              <a:ext uri="{FF2B5EF4-FFF2-40B4-BE49-F238E27FC236}">
                <a16:creationId xmlns:a16="http://schemas.microsoft.com/office/drawing/2014/main" id="{D2590853-8E18-4E05-8D46-0B140F53F184}"/>
              </a:ext>
            </a:extLst>
          </p:cNvPr>
          <p:cNvSpPr>
            <a:spLocks xmlns:a="http://schemas.openxmlformats.org/drawingml/2006/main" noGrp="1"/>
          </p:cNvSpPr>
          <p:nvPr/>
        </p:nvSpPr>
        <p:spPr>
          <a:xfrm xmlns:a="http://schemas.openxmlformats.org/drawingml/2006/main">
            <a:off x="609600" y="3105150"/>
            <a:ext cx="190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006E68"/>
                </a:solidFill>
                <a:latin typeface="Noto Sans CJK KR"/>
                <a:ea typeface="Noto Sans CJK KR"/>
                <a:cs typeface="Noto Sans CJK KR"/>
              </a:defRPr>
            </a:pPr>
            <a:r>
              <a:rPr sz="2400" b="1">
                <a:solidFill>
                  <a:srgbClr val="006E68"/>
                </a:solidFill>
                <a:latin typeface="Noto Sans CJK KR"/>
                <a:ea typeface="Noto Sans CJK KR"/>
                <a:cs typeface="Noto Sans CJK KR"/>
              </a:rPr>
              <a:t>자료</a:t>
            </a:r>
          </a:p>
        </p:txBody>
      </p:sp>
      <p:sp>
        <p:nvSpPr>
          <p:cNvPr id="10" name="">
            <a:extLst xmlns:a="http://schemas.openxmlformats.org/drawingml/2006/main">
              <a:ext uri="{FF2B5EF4-FFF2-40B4-BE49-F238E27FC236}">
                <a16:creationId xmlns:a16="http://schemas.microsoft.com/office/drawing/2014/main" id="{D2A119F8-DC85-450D-BFF3-755D3289C286}"/>
              </a:ext>
            </a:extLst>
          </p:cNvPr>
          <p:cNvSpPr>
            <a:spLocks xmlns:a="http://schemas.openxmlformats.org/drawingml/2006/main" noGrp="1"/>
          </p:cNvSpPr>
          <p:nvPr/>
        </p:nvSpPr>
        <p:spPr>
          <a:xfrm xmlns:a="http://schemas.openxmlformats.org/drawingml/2006/main">
            <a:off x="2857500" y="3133725"/>
            <a:ext cx="342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596A70"/>
                </a:solidFill>
                <a:latin typeface="Noto Sans CJK KR"/>
                <a:ea typeface="Noto Sans CJK KR"/>
                <a:cs typeface="Noto Sans CJK KR"/>
              </a:defRPr>
            </a:pPr>
            <a:r>
              <a:rPr sz="2025" b="0">
                <a:solidFill>
                  <a:srgbClr val="596A70"/>
                </a:solidFill>
                <a:latin typeface="Noto Sans CJK KR"/>
                <a:ea typeface="Noto Sans CJK KR"/>
                <a:cs typeface="Noto Sans CJK KR"/>
              </a:rPr>
              <a:t>무엇을 참고하나요?</a:t>
            </a:r>
          </a:p>
        </p:txBody>
      </p:sp>
      <p:sp>
        <p:nvSpPr>
          <p:cNvPr id="11" name="">
            <a:extLst xmlns:a="http://schemas.openxmlformats.org/drawingml/2006/main">
              <a:ext uri="{FF2B5EF4-FFF2-40B4-BE49-F238E27FC236}">
                <a16:creationId xmlns:a16="http://schemas.microsoft.com/office/drawing/2014/main" id="{09C3A4DE-86FA-4E70-8541-EC406082E907}"/>
              </a:ext>
            </a:extLst>
          </p:cNvPr>
          <p:cNvSpPr>
            <a:spLocks xmlns:a="http://schemas.openxmlformats.org/drawingml/2006/main" noGrp="1"/>
          </p:cNvSpPr>
          <p:nvPr/>
        </p:nvSpPr>
        <p:spPr>
          <a:xfrm xmlns:a="http://schemas.openxmlformats.org/drawingml/2006/main">
            <a:off x="6572250" y="3133725"/>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142C3A"/>
                </a:solidFill>
                <a:latin typeface="Noto Sans CJK KR"/>
                <a:ea typeface="Noto Sans CJK KR"/>
                <a:cs typeface="Noto Sans CJK KR"/>
              </a:defRPr>
            </a:pPr>
            <a:r>
              <a:rPr sz="2175" b="0">
                <a:solidFill>
                  <a:srgbClr val="142C3A"/>
                </a:solidFill>
                <a:latin typeface="Noto Sans CJK KR"/>
                <a:ea typeface="Noto Sans CJK KR"/>
                <a:cs typeface="Noto Sans CJK KR"/>
              </a:rPr>
              <a:t>아래에 붙인 업무 메모만</a:t>
            </a:r>
          </a:p>
        </p:txBody>
      </p:sp>
      <p:sp>
        <p:nvSpPr>
          <p:cNvPr id="12" name="">
            <a:extLst xmlns:a="http://schemas.openxmlformats.org/drawingml/2006/main">
              <a:ext uri="{FF2B5EF4-FFF2-40B4-BE49-F238E27FC236}">
                <a16:creationId xmlns:a16="http://schemas.microsoft.com/office/drawing/2014/main" id="{E072AC78-926F-4C5D-82A5-66CCF6F3EDE1}"/>
              </a:ext>
            </a:extLst>
          </p:cNvPr>
          <p:cNvSpPr>
            <a:spLocks xmlns:a="http://schemas.openxmlformats.org/drawingml/2006/main" noGrp="1"/>
          </p:cNvSpPr>
          <p:nvPr/>
        </p:nvSpPr>
        <p:spPr>
          <a:xfrm xmlns:a="http://schemas.openxmlformats.org/drawingml/2006/main">
            <a:off x="609600" y="3905250"/>
            <a:ext cx="190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006E68"/>
                </a:solidFill>
                <a:latin typeface="Noto Sans CJK KR"/>
                <a:ea typeface="Noto Sans CJK KR"/>
                <a:cs typeface="Noto Sans CJK KR"/>
              </a:defRPr>
            </a:pPr>
            <a:r>
              <a:rPr sz="2400" b="1">
                <a:solidFill>
                  <a:srgbClr val="006E68"/>
                </a:solidFill>
                <a:latin typeface="Noto Sans CJK KR"/>
                <a:ea typeface="Noto Sans CJK KR"/>
                <a:cs typeface="Noto Sans CJK KR"/>
              </a:rPr>
              <a:t>형식</a:t>
            </a:r>
          </a:p>
        </p:txBody>
      </p:sp>
      <p:sp>
        <p:nvSpPr>
          <p:cNvPr id="13" name="">
            <a:extLst xmlns:a="http://schemas.openxmlformats.org/drawingml/2006/main">
              <a:ext uri="{FF2B5EF4-FFF2-40B4-BE49-F238E27FC236}">
                <a16:creationId xmlns:a16="http://schemas.microsoft.com/office/drawing/2014/main" id="{5A02CE96-7F1B-423A-B7B8-E6161DFA1BBE}"/>
              </a:ext>
            </a:extLst>
          </p:cNvPr>
          <p:cNvSpPr>
            <a:spLocks xmlns:a="http://schemas.openxmlformats.org/drawingml/2006/main" noGrp="1"/>
          </p:cNvSpPr>
          <p:nvPr/>
        </p:nvSpPr>
        <p:spPr>
          <a:xfrm xmlns:a="http://schemas.openxmlformats.org/drawingml/2006/main">
            <a:off x="2857500" y="3933825"/>
            <a:ext cx="342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596A70"/>
                </a:solidFill>
                <a:latin typeface="Noto Sans CJK KR"/>
                <a:ea typeface="Noto Sans CJK KR"/>
                <a:cs typeface="Noto Sans CJK KR"/>
              </a:defRPr>
            </a:pPr>
            <a:r>
              <a:rPr sz="2025" b="0">
                <a:solidFill>
                  <a:srgbClr val="596A70"/>
                </a:solidFill>
                <a:latin typeface="Noto Sans CJK KR"/>
                <a:ea typeface="Noto Sans CJK KR"/>
                <a:cs typeface="Noto Sans CJK KR"/>
              </a:rPr>
              <a:t>어떻게 받을까요?</a:t>
            </a:r>
          </a:p>
        </p:txBody>
      </p:sp>
      <p:sp>
        <p:nvSpPr>
          <p:cNvPr id="14" name="">
            <a:extLst xmlns:a="http://schemas.openxmlformats.org/drawingml/2006/main">
              <a:ext uri="{FF2B5EF4-FFF2-40B4-BE49-F238E27FC236}">
                <a16:creationId xmlns:a16="http://schemas.microsoft.com/office/drawing/2014/main" id="{A0952C74-36DC-4BAC-A2CA-7F57D94D939A}"/>
              </a:ext>
            </a:extLst>
          </p:cNvPr>
          <p:cNvSpPr>
            <a:spLocks xmlns:a="http://schemas.openxmlformats.org/drawingml/2006/main" noGrp="1"/>
          </p:cNvSpPr>
          <p:nvPr/>
        </p:nvSpPr>
        <p:spPr>
          <a:xfrm xmlns:a="http://schemas.openxmlformats.org/drawingml/2006/main">
            <a:off x="6572250" y="3933825"/>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142C3A"/>
                </a:solidFill>
                <a:latin typeface="Noto Sans CJK KR"/>
                <a:ea typeface="Noto Sans CJK KR"/>
                <a:cs typeface="Noto Sans CJK KR"/>
              </a:defRPr>
            </a:pPr>
            <a:r>
              <a:rPr sz="2175" b="0">
                <a:solidFill>
                  <a:srgbClr val="142C3A"/>
                </a:solidFill>
                <a:latin typeface="Noto Sans CJK KR"/>
                <a:ea typeface="Noto Sans CJK KR"/>
                <a:cs typeface="Noto Sans CJK KR"/>
              </a:rPr>
              <a:t>완료·이슈·다음 행동, 총 6줄</a:t>
            </a:r>
          </a:p>
        </p:txBody>
      </p:sp>
      <p:sp>
        <p:nvSpPr>
          <p:cNvPr id="15" name="">
            <a:extLst xmlns:a="http://schemas.openxmlformats.org/drawingml/2006/main">
              <a:ext uri="{FF2B5EF4-FFF2-40B4-BE49-F238E27FC236}">
                <a16:creationId xmlns:a16="http://schemas.microsoft.com/office/drawing/2014/main" id="{4B91C101-CE2E-4A3A-BD89-E5DA9A3BC796}"/>
              </a:ext>
            </a:extLst>
          </p:cNvPr>
          <p:cNvSpPr>
            <a:spLocks xmlns:a="http://schemas.openxmlformats.org/drawingml/2006/main" noGrp="1"/>
          </p:cNvSpPr>
          <p:nvPr/>
        </p:nvSpPr>
        <p:spPr>
          <a:xfrm xmlns:a="http://schemas.openxmlformats.org/drawingml/2006/main">
            <a:off x="609600" y="5067300"/>
            <a:ext cx="10858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006E68"/>
                </a:solidFill>
                <a:latin typeface="Noto Sans CJK KR"/>
                <a:ea typeface="Noto Sans CJK KR"/>
                <a:cs typeface="Noto Sans CJK KR"/>
              </a:defRPr>
            </a:pPr>
            <a:r>
              <a:rPr sz="2400" b="1">
                <a:solidFill>
                  <a:srgbClr val="006E68"/>
                </a:solidFill>
                <a:latin typeface="Noto Sans CJK KR"/>
                <a:ea typeface="Noto Sans CJK KR"/>
                <a:cs typeface="Noto Sans CJK KR"/>
              </a:rPr>
              <a:t>“근거가 없으면 확인 필요로 표시해 줘.”</a:t>
            </a:r>
          </a:p>
        </p:txBody>
      </p:sp>
      <p:sp>
        <p:nvSpPr>
          <p:cNvPr id="16" name="">
            <a:extLst xmlns:a="http://schemas.openxmlformats.org/drawingml/2006/main">
              <a:ext uri="{FF2B5EF4-FFF2-40B4-BE49-F238E27FC236}">
                <a16:creationId xmlns:a16="http://schemas.microsoft.com/office/drawing/2014/main" id="{356E6681-903E-4C6D-8632-AFE2C0F9C8BD}"/>
              </a:ext>
            </a:extLst>
          </p:cNvPr>
          <p:cNvSpPr>
            <a:spLocks xmlns:a="http://schemas.openxmlformats.org/drawingml/2006/main" noGrp="1"/>
          </p:cNvSpPr>
          <p:nvPr/>
        </p:nvSpPr>
        <p:spPr>
          <a:xfrm xmlns:a="http://schemas.openxmlformats.org/drawingml/2006/main">
            <a:off x="609600" y="564832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142C3A"/>
                </a:solidFill>
                <a:latin typeface="Noto Sans CJK KR"/>
                <a:ea typeface="Noto Sans CJK KR"/>
                <a:cs typeface="Noto Sans CJK KR"/>
              </a:defRPr>
            </a:pPr>
            <a:r>
              <a:rPr sz="1800" b="0">
                <a:solidFill>
                  <a:srgbClr val="142C3A"/>
                </a:solidFill>
                <a:latin typeface="Noto Sans CJK KR"/>
                <a:ea typeface="Noto Sans CJK KR"/>
                <a:cs typeface="Noto Sans CJK KR"/>
              </a:rPr>
              <a:t>첫 답변을 보고 분량과 표현을 구체적으로 수정 요청</a:t>
            </a:r>
          </a:p>
        </p:txBody>
      </p:sp>
      <p:sp>
        <p:nvSpPr>
          <p:cNvPr id="17" name="">
            <a:extLst xmlns:a="http://schemas.openxmlformats.org/drawingml/2006/main">
              <a:ext uri="{FF2B5EF4-FFF2-40B4-BE49-F238E27FC236}">
                <a16:creationId xmlns:a16="http://schemas.microsoft.com/office/drawing/2014/main" id="{BD88D8E8-1F42-41BA-BFAF-C0EFDCB0764D}"/>
              </a:ext>
            </a:extLst>
          </p:cNvPr>
          <p:cNvSpPr>
            <a:spLocks xmlns:a="http://schemas.openxmlformats.org/drawingml/2006/main" noGrp="1"/>
          </p:cNvSpPr>
          <p:nvPr/>
        </p:nvSpPr>
        <p:spPr>
          <a:xfrm xmlns:a="http://schemas.openxmlformats.org/drawingml/2006/main">
            <a:off x="609600" y="628650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96A70"/>
                </a:solidFill>
                <a:latin typeface="Noto Sans CJK KR"/>
                <a:ea typeface="Noto Sans CJK KR"/>
                <a:cs typeface="Noto Sans CJK KR"/>
              </a:defRPr>
            </a:pPr>
            <a:r>
              <a:rPr sz="1125" b="0">
                <a:solidFill>
                  <a:srgbClr val="596A70"/>
                </a:solidFill>
                <a:latin typeface="Noto Sans CJK KR"/>
                <a:ea typeface="Noto Sans CJK KR"/>
                <a:cs typeface="Noto Sans CJK KR"/>
              </a:rPr>
              <a:t>참고 [S1][S2] Microsoft 공식 프롬프트 가이드, 2026년 2월 업데이트</a:t>
            </a:r>
          </a:p>
        </p:txBody>
      </p:sp>
    </p:spTree>
    <p:extLst>
      <p:ext uri="{BB962C8B-B14F-4D97-AF65-F5344CB8AC3E}">
        <p14:creationId xmlns:p14="http://schemas.microsoft.com/office/powerpoint/2010/main" val="1222098019"/>
      </p:ext>
    </p:extLst>
  </p:cSld>
</p:sld>
</file>

<file path=ppt/slides/slide3.xml><?xml version="1.0" encoding="utf-8"?>
<p:sld xmlns:p="http://schemas.openxmlformats.org/presentationml/2006/main">
  <p:cSld>
    <p:bg>
      <p:bgPr>
        <a:solidFill xmlns:a="http://schemas.openxmlformats.org/drawingml/2006/main">
          <a:srgbClr val="F7F5E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9459229-A083-4C17-A8CA-330B66D42B00}"/>
              </a:ext>
            </a:extLst>
          </p:cNvPr>
          <p:cNvSpPr>
            <a:spLocks xmlns:a="http://schemas.openxmlformats.org/drawingml/2006/main" noGrp="1"/>
          </p:cNvSpPr>
          <p:nvPr/>
        </p:nvSpPr>
        <p:spPr>
          <a:xfrm xmlns:a="http://schemas.openxmlformats.org/drawingml/2006/main">
            <a:off x="609600" y="4476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142C3A"/>
                </a:solidFill>
                <a:latin typeface="Noto Sans CJK KR"/>
                <a:ea typeface="Noto Sans CJK KR"/>
                <a:cs typeface="Noto Sans CJK KR"/>
              </a:defRPr>
            </a:pPr>
            <a:r>
              <a:rPr sz="3225" b="1">
                <a:solidFill>
                  <a:srgbClr val="142C3A"/>
                </a:solidFill>
                <a:latin typeface="Noto Sans CJK KR"/>
                <a:ea typeface="Noto Sans CJK KR"/>
                <a:cs typeface="Noto Sans CJK KR"/>
              </a:rPr>
              <a:t>사례 1  일정 조율 메일 초안</a:t>
            </a:r>
          </a:p>
        </p:txBody>
      </p:sp>
      <p:sp>
        <p:nvSpPr>
          <p:cNvPr id="2" name="">
            <a:extLst xmlns:a="http://schemas.openxmlformats.org/drawingml/2006/main">
              <a:ext uri="{FF2B5EF4-FFF2-40B4-BE49-F238E27FC236}">
                <a16:creationId xmlns:a16="http://schemas.microsoft.com/office/drawing/2014/main" id="{622C523A-71B4-4647-BE17-7C19FEB97953}"/>
              </a:ext>
            </a:extLst>
          </p:cNvPr>
          <p:cNvSpPr>
            <a:spLocks xmlns:a="http://schemas.openxmlformats.org/drawingml/2006/main" noGrp="1"/>
          </p:cNvSpPr>
          <p:nvPr/>
        </p:nvSpPr>
        <p:spPr>
          <a:xfrm xmlns:a="http://schemas.openxmlformats.org/drawingml/2006/main">
            <a:off x="11144250" y="6324600"/>
            <a:ext cx="4381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96A70"/>
                </a:solidFill>
                <a:latin typeface="Noto Sans CJK KR"/>
                <a:ea typeface="Noto Sans CJK KR"/>
                <a:cs typeface="Noto Sans CJK KR"/>
              </a:defRPr>
            </a:pPr>
            <a:r>
              <a:rPr sz="1275" b="0">
                <a:solidFill>
                  <a:srgbClr val="596A70"/>
                </a:solidFill>
                <a:latin typeface="Noto Sans CJK KR"/>
                <a:ea typeface="Noto Sans CJK KR"/>
                <a:cs typeface="Noto Sans CJK KR"/>
              </a:rPr>
              <a:t>03</a:t>
            </a:r>
          </a:p>
        </p:txBody>
      </p:sp>
      <p:sp>
        <p:nvSpPr>
          <p:cNvPr id="3" name="">
            <a:extLst xmlns:a="http://schemas.openxmlformats.org/drawingml/2006/main">
              <a:ext uri="{FF2B5EF4-FFF2-40B4-BE49-F238E27FC236}">
                <a16:creationId xmlns:a16="http://schemas.microsoft.com/office/drawing/2014/main" id="{24EA4050-BCBA-4E6E-A886-1F5122AC9294}"/>
              </a:ext>
            </a:extLst>
          </p:cNvPr>
          <p:cNvSpPr>
            <a:spLocks xmlns:a="http://schemas.openxmlformats.org/drawingml/2006/main" noGrp="1"/>
          </p:cNvSpPr>
          <p:nvPr/>
        </p:nvSpPr>
        <p:spPr>
          <a:xfrm xmlns:a="http://schemas.openxmlformats.org/drawingml/2006/main">
            <a:off x="609600" y="140970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1">
                <a:solidFill>
                  <a:srgbClr val="006E68"/>
                </a:solidFill>
                <a:latin typeface="Noto Sans CJK KR"/>
                <a:ea typeface="Noto Sans CJK KR"/>
                <a:cs typeface="Noto Sans CJK KR"/>
              </a:defRPr>
            </a:pPr>
            <a:r>
              <a:rPr sz="2025" b="1">
                <a:solidFill>
                  <a:srgbClr val="006E68"/>
                </a:solidFill>
                <a:latin typeface="Noto Sans CJK KR"/>
                <a:ea typeface="Noto Sans CJK KR"/>
                <a:cs typeface="Noto Sans CJK KR"/>
              </a:rPr>
              <a:t>입력할 사실</a:t>
            </a:r>
          </a:p>
        </p:txBody>
      </p:sp>
      <p:sp>
        <p:nvSpPr>
          <p:cNvPr id="4" name="">
            <a:extLst xmlns:a="http://schemas.openxmlformats.org/drawingml/2006/main">
              <a:ext uri="{FF2B5EF4-FFF2-40B4-BE49-F238E27FC236}">
                <a16:creationId xmlns:a16="http://schemas.microsoft.com/office/drawing/2014/main" id="{1F2B9D12-92FD-41BB-8CD1-7014D6098A2D}"/>
              </a:ext>
            </a:extLst>
          </p:cNvPr>
          <p:cNvSpPr>
            <a:spLocks xmlns:a="http://schemas.openxmlformats.org/drawingml/2006/main" noGrp="1"/>
          </p:cNvSpPr>
          <p:nvPr/>
        </p:nvSpPr>
        <p:spPr>
          <a:xfrm xmlns:a="http://schemas.openxmlformats.org/drawingml/2006/main">
            <a:off x="609600" y="1981200"/>
            <a:ext cx="4667250" cy="1752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기존 회의   10/6 14시</a:t>
            </a:r>
          </a:p>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변경 제안   10/7 10시</a:t>
            </a:r>
          </a:p>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사유           내부 일정</a:t>
            </a:r>
          </a:p>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회신 요청   10/5 17시까지</a:t>
            </a:r>
          </a:p>
        </p:txBody>
      </p:sp>
      <p:sp>
        <p:nvSpPr>
          <p:cNvPr id="5" name="">
            <a:extLst xmlns:a="http://schemas.openxmlformats.org/drawingml/2006/main">
              <a:ext uri="{FF2B5EF4-FFF2-40B4-BE49-F238E27FC236}">
                <a16:creationId xmlns:a16="http://schemas.microsoft.com/office/drawing/2014/main" id="{15F19C6E-02EB-4366-842C-0F802657AEA7}"/>
              </a:ext>
            </a:extLst>
          </p:cNvPr>
          <p:cNvSpPr>
            <a:spLocks xmlns:a="http://schemas.openxmlformats.org/drawingml/2006/main" noGrp="1"/>
          </p:cNvSpPr>
          <p:nvPr/>
        </p:nvSpPr>
        <p:spPr>
          <a:xfrm xmlns:a="http://schemas.openxmlformats.org/drawingml/2006/main">
            <a:off x="609600" y="3952875"/>
            <a:ext cx="4667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006E68"/>
                </a:solidFill>
                <a:latin typeface="Noto Sans CJK KR"/>
                <a:ea typeface="Noto Sans CJK KR"/>
                <a:cs typeface="Noto Sans CJK KR"/>
              </a:defRPr>
            </a:pPr>
            <a:r>
              <a:rPr sz="2175" b="1">
                <a:solidFill>
                  <a:srgbClr val="006E68"/>
                </a:solidFill>
                <a:latin typeface="Noto Sans CJK KR"/>
                <a:ea typeface="Noto Sans CJK KR"/>
                <a:cs typeface="Noto Sans CJK KR"/>
              </a:rPr>
              <a:t>변경은 아직 미확정</a:t>
            </a:r>
          </a:p>
        </p:txBody>
      </p:sp>
      <p:sp>
        <p:nvSpPr>
          <p:cNvPr id="6" name="">
            <a:extLst xmlns:a="http://schemas.openxmlformats.org/drawingml/2006/main">
              <a:ext uri="{FF2B5EF4-FFF2-40B4-BE49-F238E27FC236}">
                <a16:creationId xmlns:a16="http://schemas.microsoft.com/office/drawing/2014/main" id="{F68F0E22-3951-4182-A3A6-73D7CF2DD4BC}"/>
              </a:ext>
            </a:extLst>
          </p:cNvPr>
          <p:cNvSpPr>
            <a:spLocks xmlns:a="http://schemas.openxmlformats.org/drawingml/2006/main" noGrp="1"/>
          </p:cNvSpPr>
          <p:nvPr/>
        </p:nvSpPr>
        <p:spPr>
          <a:xfrm xmlns:a="http://schemas.openxmlformats.org/drawingml/2006/main">
            <a:off x="5829300" y="1409700"/>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1">
                <a:solidFill>
                  <a:srgbClr val="006E68"/>
                </a:solidFill>
                <a:latin typeface="Noto Sans CJK KR"/>
                <a:ea typeface="Noto Sans CJK KR"/>
                <a:cs typeface="Noto Sans CJK KR"/>
              </a:defRPr>
            </a:pPr>
            <a:r>
              <a:rPr sz="2025" b="1">
                <a:solidFill>
                  <a:srgbClr val="006E68"/>
                </a:solidFill>
                <a:latin typeface="Noto Sans CJK KR"/>
                <a:ea typeface="Noto Sans CJK KR"/>
                <a:cs typeface="Noto Sans CJK KR"/>
              </a:rPr>
              <a:t>메일 초안 예시</a:t>
            </a:r>
          </a:p>
        </p:txBody>
      </p:sp>
      <p:sp>
        <p:nvSpPr>
          <p:cNvPr id="7" name="">
            <a:extLst xmlns:a="http://schemas.openxmlformats.org/drawingml/2006/main">
              <a:ext uri="{FF2B5EF4-FFF2-40B4-BE49-F238E27FC236}">
                <a16:creationId xmlns:a16="http://schemas.microsoft.com/office/drawing/2014/main" id="{6C48D255-83DF-4C34-92D8-74A9C418455F}"/>
              </a:ext>
            </a:extLst>
          </p:cNvPr>
          <p:cNvSpPr>
            <a:spLocks xmlns:a="http://schemas.openxmlformats.org/drawingml/2006/main" noGrp="1"/>
          </p:cNvSpPr>
          <p:nvPr/>
        </p:nvSpPr>
        <p:spPr>
          <a:xfrm xmlns:a="http://schemas.openxmlformats.org/drawingml/2006/main">
            <a:off x="5829300" y="1952625"/>
            <a:ext cx="581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a:solidFill>
                  <a:srgbClr val="142C3A"/>
                </a:solidFill>
                <a:latin typeface="Noto Sans CJK KR"/>
                <a:ea typeface="Noto Sans CJK KR"/>
                <a:cs typeface="Noto Sans CJK KR"/>
              </a:defRPr>
            </a:pPr>
            <a:r>
              <a:rPr sz="1950" b="1">
                <a:solidFill>
                  <a:srgbClr val="142C3A"/>
                </a:solidFill>
                <a:latin typeface="Noto Sans CJK KR"/>
                <a:ea typeface="Noto Sans CJK KR"/>
                <a:cs typeface="Noto Sans CJK KR"/>
              </a:rPr>
              <a:t>제목  10월 6일 회의 일정 변경 가능 여부</a:t>
            </a:r>
          </a:p>
        </p:txBody>
      </p:sp>
      <p:sp>
        <p:nvSpPr>
          <p:cNvPr id="8" name="">
            <a:extLst xmlns:a="http://schemas.openxmlformats.org/drawingml/2006/main">
              <a:ext uri="{FF2B5EF4-FFF2-40B4-BE49-F238E27FC236}">
                <a16:creationId xmlns:a16="http://schemas.microsoft.com/office/drawing/2014/main" id="{C5CE4378-AE67-46FB-AF5C-02E533920AD1}"/>
              </a:ext>
            </a:extLst>
          </p:cNvPr>
          <p:cNvSpPr>
            <a:spLocks xmlns:a="http://schemas.openxmlformats.org/drawingml/2006/main" noGrp="1"/>
          </p:cNvSpPr>
          <p:nvPr/>
        </p:nvSpPr>
        <p:spPr>
          <a:xfrm xmlns:a="http://schemas.openxmlformats.org/drawingml/2006/main">
            <a:off x="5829300" y="2476500"/>
            <a:ext cx="5810250" cy="2466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142C3A"/>
                </a:solidFill>
                <a:latin typeface="Noto Sans CJK KR"/>
                <a:ea typeface="Noto Sans CJK KR"/>
                <a:cs typeface="Noto Sans CJK KR"/>
              </a:defRPr>
            </a:pPr>
            <a:r>
              <a:rPr sz="1875" b="0">
                <a:solidFill>
                  <a:srgbClr val="142C3A"/>
                </a:solidFill>
                <a:latin typeface="Noto Sans CJK KR"/>
                <a:ea typeface="Noto Sans CJK KR"/>
                <a:cs typeface="Noto Sans CJK KR"/>
              </a:rPr>
              <a:t>안녕하세요.</a:t>
            </a:r>
          </a:p>
          <a:p xmlns:a="http://schemas.openxmlformats.org/drawingml/2006/main">
            <a:pPr>
              <a:defRPr sz="1875" b="0">
                <a:solidFill>
                  <a:srgbClr val="142C3A"/>
                </a:solidFill>
                <a:latin typeface="Noto Sans CJK KR"/>
                <a:ea typeface="Noto Sans CJK KR"/>
                <a:cs typeface="Noto Sans CJK KR"/>
              </a:defRPr>
            </a:pPr>
            <a:r>
              <a:rPr sz="1875" b="0">
                <a:solidFill>
                  <a:srgbClr val="142C3A"/>
                </a:solidFill>
                <a:latin typeface="Noto Sans CJK KR"/>
                <a:ea typeface="Noto Sans CJK KR"/>
                <a:cs typeface="Noto Sans CJK KR"/>
              </a:rPr>
              <a:t>내부 일정으로 10월 6일 14시 회의를</a:t>
            </a:r>
          </a:p>
          <a:p xmlns:a="http://schemas.openxmlformats.org/drawingml/2006/main">
            <a:pPr>
              <a:defRPr sz="1875" b="0">
                <a:solidFill>
                  <a:srgbClr val="142C3A"/>
                </a:solidFill>
                <a:latin typeface="Noto Sans CJK KR"/>
                <a:ea typeface="Noto Sans CJK KR"/>
                <a:cs typeface="Noto Sans CJK KR"/>
              </a:defRPr>
            </a:pPr>
            <a:r>
              <a:rPr sz="1875" b="0">
                <a:solidFill>
                  <a:srgbClr val="142C3A"/>
                </a:solidFill>
                <a:latin typeface="Noto Sans CJK KR"/>
                <a:ea typeface="Noto Sans CJK KR"/>
                <a:cs typeface="Noto Sans CJK KR"/>
              </a:rPr>
              <a:t>10월 7일 10시로 변경할 수 있을지</a:t>
            </a:r>
          </a:p>
          <a:p xmlns:a="http://schemas.openxmlformats.org/drawingml/2006/main">
            <a:pPr>
              <a:defRPr sz="1875" b="0">
                <a:solidFill>
                  <a:srgbClr val="142C3A"/>
                </a:solidFill>
                <a:latin typeface="Noto Sans CJK KR"/>
                <a:ea typeface="Noto Sans CJK KR"/>
                <a:cs typeface="Noto Sans CJK KR"/>
              </a:defRPr>
            </a:pPr>
            <a:r>
              <a:rPr sz="1875" b="0">
                <a:solidFill>
                  <a:srgbClr val="142C3A"/>
                </a:solidFill>
                <a:latin typeface="Noto Sans CJK KR"/>
                <a:ea typeface="Noto Sans CJK KR"/>
                <a:cs typeface="Noto Sans CJK KR"/>
              </a:rPr>
              <a:t>문의드립니다.</a:t>
            </a:r>
          </a:p>
          <a:p xmlns:a="http://schemas.openxmlformats.org/drawingml/2006/main">
            <a:pPr>
              <a:defRPr sz="1875" b="0">
                <a:solidFill>
                  <a:srgbClr val="142C3A"/>
                </a:solidFill>
                <a:latin typeface="Noto Sans CJK KR"/>
                <a:ea typeface="Noto Sans CJK KR"/>
                <a:cs typeface="Noto Sans CJK KR"/>
              </a:defRPr>
            </a:pPr>
            <a:r>
              <a:rPr sz="1875" b="0">
                <a:solidFill>
                  <a:srgbClr val="142C3A"/>
                </a:solidFill>
                <a:latin typeface="Noto Sans CJK KR"/>
                <a:ea typeface="Noto Sans CJK KR"/>
                <a:cs typeface="Noto Sans CJK KR"/>
              </a:rPr>
              <a:t>가능 여부를 10월 5일 17시까지</a:t>
            </a:r>
          </a:p>
          <a:p xmlns:a="http://schemas.openxmlformats.org/drawingml/2006/main">
            <a:pPr>
              <a:defRPr sz="1875" b="0">
                <a:solidFill>
                  <a:srgbClr val="142C3A"/>
                </a:solidFill>
                <a:latin typeface="Noto Sans CJK KR"/>
                <a:ea typeface="Noto Sans CJK KR"/>
                <a:cs typeface="Noto Sans CJK KR"/>
              </a:defRPr>
            </a:pPr>
            <a:r>
              <a:rPr sz="1875" b="0">
                <a:solidFill>
                  <a:srgbClr val="142C3A"/>
                </a:solidFill>
                <a:latin typeface="Noto Sans CJK KR"/>
                <a:ea typeface="Noto Sans CJK KR"/>
                <a:cs typeface="Noto Sans CJK KR"/>
              </a:rPr>
              <a:t>회신해 주시면 감사하겠습니다.</a:t>
            </a:r>
          </a:p>
          <a:p xmlns:a="http://schemas.openxmlformats.org/drawingml/2006/main">
            <a:pPr>
              <a:defRPr sz="1875" b="0">
                <a:solidFill>
                  <a:srgbClr val="142C3A"/>
                </a:solidFill>
                <a:latin typeface="Noto Sans CJK KR"/>
                <a:ea typeface="Noto Sans CJK KR"/>
                <a:cs typeface="Noto Sans CJK KR"/>
              </a:defRPr>
            </a:pPr>
            <a:r>
              <a:rPr sz="1875" b="0">
                <a:solidFill>
                  <a:srgbClr val="142C3A"/>
                </a:solidFill>
                <a:latin typeface="Noto Sans CJK KR"/>
                <a:ea typeface="Noto Sans CJK KR"/>
                <a:cs typeface="Noto Sans CJK KR"/>
              </a:rPr>
              <a:t>일정 조율에 협조해 주셔서 감사합니다.</a:t>
            </a:r>
          </a:p>
        </p:txBody>
      </p:sp>
      <p:sp>
        <p:nvSpPr>
          <p:cNvPr id="9" name="">
            <a:extLst xmlns:a="http://schemas.openxmlformats.org/drawingml/2006/main">
              <a:ext uri="{FF2B5EF4-FFF2-40B4-BE49-F238E27FC236}">
                <a16:creationId xmlns:a16="http://schemas.microsoft.com/office/drawing/2014/main" id="{88C4DF26-1DBD-482E-8979-FF2E18F825DB}"/>
              </a:ext>
            </a:extLst>
          </p:cNvPr>
          <p:cNvSpPr>
            <a:spLocks xmlns:a="http://schemas.openxmlformats.org/drawingml/2006/main" noGrp="1"/>
          </p:cNvSpPr>
          <p:nvPr/>
        </p:nvSpPr>
        <p:spPr>
          <a:xfrm xmlns:a="http://schemas.openxmlformats.org/drawingml/2006/main">
            <a:off x="609600" y="52292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a:solidFill>
                  <a:srgbClr val="006E68"/>
                </a:solidFill>
                <a:latin typeface="Noto Sans CJK KR"/>
                <a:ea typeface="Noto Sans CJK KR"/>
                <a:cs typeface="Noto Sans CJK KR"/>
              </a:defRPr>
            </a:pPr>
            <a:r>
              <a:rPr sz="1950" b="1">
                <a:solidFill>
                  <a:srgbClr val="006E68"/>
                </a:solidFill>
                <a:latin typeface="Noto Sans CJK KR"/>
                <a:ea typeface="Noto Sans CJK KR"/>
                <a:cs typeface="Noto Sans CJK KR"/>
              </a:rPr>
              <a:t>요청  “아래 사실만으로 정중한 메일을 작성해 줘.</a:t>
            </a:r>
          </a:p>
          <a:p xmlns:a="http://schemas.openxmlformats.org/drawingml/2006/main">
            <a:pPr>
              <a:defRPr sz="1950" b="1">
                <a:solidFill>
                  <a:srgbClr val="006E68"/>
                </a:solidFill>
                <a:latin typeface="Noto Sans CJK KR"/>
                <a:ea typeface="Noto Sans CJK KR"/>
                <a:cs typeface="Noto Sans CJK KR"/>
              </a:defRPr>
            </a:pPr>
            <a:r>
              <a:rPr sz="1950" b="1">
                <a:solidFill>
                  <a:srgbClr val="006E68"/>
                </a:solidFill>
                <a:latin typeface="Noto Sans CJK KR"/>
                <a:ea typeface="Noto Sans CJK KR"/>
                <a:cs typeface="Noto Sans CJK KR"/>
              </a:rPr>
              <a:t>제목 1줄, 본문 4문장. 변경 가능 여부를 물어봐 줘.”</a:t>
            </a:r>
          </a:p>
        </p:txBody>
      </p:sp>
      <p:sp>
        <p:nvSpPr>
          <p:cNvPr id="10" name="">
            <a:extLst xmlns:a="http://schemas.openxmlformats.org/drawingml/2006/main">
              <a:ext uri="{FF2B5EF4-FFF2-40B4-BE49-F238E27FC236}">
                <a16:creationId xmlns:a16="http://schemas.microsoft.com/office/drawing/2014/main" id="{A85E5C9B-E751-4576-B589-2C5FC0339489}"/>
              </a:ext>
            </a:extLst>
          </p:cNvPr>
          <p:cNvSpPr>
            <a:spLocks xmlns:a="http://schemas.openxmlformats.org/drawingml/2006/main" noGrp="1"/>
          </p:cNvSpPr>
          <p:nvPr/>
        </p:nvSpPr>
        <p:spPr>
          <a:xfrm xmlns:a="http://schemas.openxmlformats.org/drawingml/2006/main">
            <a:off x="609600" y="628650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96A70"/>
                </a:solidFill>
                <a:latin typeface="Noto Sans CJK KR"/>
                <a:ea typeface="Noto Sans CJK KR"/>
                <a:cs typeface="Noto Sans CJK KR"/>
              </a:defRPr>
            </a:pPr>
            <a:r>
              <a:rPr sz="1125" b="0">
                <a:solidFill>
                  <a:srgbClr val="596A70"/>
                </a:solidFill>
                <a:latin typeface="Noto Sans CJK KR"/>
                <a:ea typeface="Noto Sans CJK KR"/>
                <a:cs typeface="Noto Sans CJK KR"/>
              </a:rPr>
              <a:t>교육용 가상 사례  ·  수신자·날짜·합의 상태 확인 후 발송  ·  참고 [S2][S3]</a:t>
            </a:r>
          </a:p>
        </p:txBody>
      </p:sp>
    </p:spTree>
    <p:extLst>
      <p:ext uri="{BB962C8B-B14F-4D97-AF65-F5344CB8AC3E}">
        <p14:creationId xmlns:p14="http://schemas.microsoft.com/office/powerpoint/2010/main" val="880950161"/>
      </p:ext>
    </p:extLst>
  </p:cSld>
</p:sld>
</file>

<file path=ppt/slides/slide4.xml><?xml version="1.0" encoding="utf-8"?>
<p:sld xmlns:p="http://schemas.openxmlformats.org/presentationml/2006/main">
  <p:cSld>
    <p:bg>
      <p:bgPr>
        <a:solidFill xmlns:a="http://schemas.openxmlformats.org/drawingml/2006/main">
          <a:srgbClr val="F7F5EE"/>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6475264-7607-43D9-AF7C-61E0B4B0DE56}"/>
              </a:ext>
            </a:extLst>
          </p:cNvPr>
          <p:cNvSpPr>
            <a:spLocks xmlns:a="http://schemas.openxmlformats.org/drawingml/2006/main" noGrp="1"/>
          </p:cNvSpPr>
          <p:nvPr/>
        </p:nvSpPr>
        <p:spPr>
          <a:xfrm xmlns:a="http://schemas.openxmlformats.org/drawingml/2006/main">
            <a:off x="609600" y="4476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142C3A"/>
                </a:solidFill>
                <a:latin typeface="Noto Sans CJK KR"/>
                <a:ea typeface="Noto Sans CJK KR"/>
                <a:cs typeface="Noto Sans CJK KR"/>
              </a:defRPr>
            </a:pPr>
            <a:r>
              <a:rPr sz="3225" b="1">
                <a:solidFill>
                  <a:srgbClr val="142C3A"/>
                </a:solidFill>
                <a:latin typeface="Noto Sans CJK KR"/>
                <a:ea typeface="Noto Sans CJK KR"/>
                <a:cs typeface="Noto Sans CJK KR"/>
              </a:rPr>
              <a:t>사례 2  회의 메모와 후속 업무 정리</a:t>
            </a:r>
          </a:p>
        </p:txBody>
      </p:sp>
      <p:sp>
        <p:nvSpPr>
          <p:cNvPr id="2" name="">
            <a:extLst xmlns:a="http://schemas.openxmlformats.org/drawingml/2006/main">
              <a:ext uri="{FF2B5EF4-FFF2-40B4-BE49-F238E27FC236}">
                <a16:creationId xmlns:a16="http://schemas.microsoft.com/office/drawing/2014/main" id="{880B0C51-3B60-465A-878D-513B2230210F}"/>
              </a:ext>
            </a:extLst>
          </p:cNvPr>
          <p:cNvSpPr>
            <a:spLocks xmlns:a="http://schemas.openxmlformats.org/drawingml/2006/main" noGrp="1"/>
          </p:cNvSpPr>
          <p:nvPr/>
        </p:nvSpPr>
        <p:spPr>
          <a:xfrm xmlns:a="http://schemas.openxmlformats.org/drawingml/2006/main">
            <a:off x="11144250" y="6324600"/>
            <a:ext cx="4381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96A70"/>
                </a:solidFill>
                <a:latin typeface="Noto Sans CJK KR"/>
                <a:ea typeface="Noto Sans CJK KR"/>
                <a:cs typeface="Noto Sans CJK KR"/>
              </a:defRPr>
            </a:pPr>
            <a:r>
              <a:rPr sz="1275" b="0">
                <a:solidFill>
                  <a:srgbClr val="596A70"/>
                </a:solidFill>
                <a:latin typeface="Noto Sans CJK KR"/>
                <a:ea typeface="Noto Sans CJK KR"/>
                <a:cs typeface="Noto Sans CJK KR"/>
              </a:rPr>
              <a:t>04</a:t>
            </a:r>
          </a:p>
        </p:txBody>
      </p:sp>
      <p:sp>
        <p:nvSpPr>
          <p:cNvPr id="3" name="">
            <a:extLst xmlns:a="http://schemas.openxmlformats.org/drawingml/2006/main">
              <a:ext uri="{FF2B5EF4-FFF2-40B4-BE49-F238E27FC236}">
                <a16:creationId xmlns:a16="http://schemas.microsoft.com/office/drawing/2014/main" id="{A249F324-5834-4AE2-8C47-C521272032DD}"/>
              </a:ext>
            </a:extLst>
          </p:cNvPr>
          <p:cNvSpPr>
            <a:spLocks xmlns:a="http://schemas.openxmlformats.org/drawingml/2006/main" noGrp="1"/>
          </p:cNvSpPr>
          <p:nvPr/>
        </p:nvSpPr>
        <p:spPr>
          <a:xfrm xmlns:a="http://schemas.openxmlformats.org/drawingml/2006/main">
            <a:off x="609600" y="1409700"/>
            <a:ext cx="4333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1">
                <a:solidFill>
                  <a:srgbClr val="006E68"/>
                </a:solidFill>
                <a:latin typeface="Noto Sans CJK KR"/>
                <a:ea typeface="Noto Sans CJK KR"/>
                <a:cs typeface="Noto Sans CJK KR"/>
              </a:defRPr>
            </a:pPr>
            <a:r>
              <a:rPr sz="2025" b="1">
                <a:solidFill>
                  <a:srgbClr val="006E68"/>
                </a:solidFill>
                <a:latin typeface="Noto Sans CJK KR"/>
                <a:ea typeface="Noto Sans CJK KR"/>
                <a:cs typeface="Noto Sans CJK KR"/>
              </a:rPr>
              <a:t>회의 메모</a:t>
            </a:r>
          </a:p>
        </p:txBody>
      </p:sp>
      <p:sp>
        <p:nvSpPr>
          <p:cNvPr id="4" name="">
            <a:extLst xmlns:a="http://schemas.openxmlformats.org/drawingml/2006/main">
              <a:ext uri="{FF2B5EF4-FFF2-40B4-BE49-F238E27FC236}">
                <a16:creationId xmlns:a16="http://schemas.microsoft.com/office/drawing/2014/main" id="{C8A257D4-BCA0-4D97-BF6B-4A75F1F32BAA}"/>
              </a:ext>
            </a:extLst>
          </p:cNvPr>
          <p:cNvSpPr>
            <a:spLocks xmlns:a="http://schemas.openxmlformats.org/drawingml/2006/main" noGrp="1"/>
          </p:cNvSpPr>
          <p:nvPr/>
        </p:nvSpPr>
        <p:spPr>
          <a:xfrm xmlns:a="http://schemas.openxmlformats.org/drawingml/2006/main">
            <a:off x="609600" y="1962150"/>
            <a:ext cx="4191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[M1] 사용자 테스트</a:t>
            </a:r>
          </a:p>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10/12 진행하기로 결정</a:t>
            </a:r>
          </a:p>
        </p:txBody>
      </p:sp>
      <p:sp>
        <p:nvSpPr>
          <p:cNvPr id="5" name="">
            <a:extLst xmlns:a="http://schemas.openxmlformats.org/drawingml/2006/main">
              <a:ext uri="{FF2B5EF4-FFF2-40B4-BE49-F238E27FC236}">
                <a16:creationId xmlns:a16="http://schemas.microsoft.com/office/drawing/2014/main" id="{0BFC5425-9AA9-4AB0-B5F0-FE197BE99D5E}"/>
              </a:ext>
            </a:extLst>
          </p:cNvPr>
          <p:cNvSpPr>
            <a:spLocks xmlns:a="http://schemas.openxmlformats.org/drawingml/2006/main" noGrp="1"/>
          </p:cNvSpPr>
          <p:nvPr/>
        </p:nvSpPr>
        <p:spPr>
          <a:xfrm xmlns:a="http://schemas.openxmlformats.org/drawingml/2006/main">
            <a:off x="609600" y="2933700"/>
            <a:ext cx="4191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[M2] QA팀이 오류 목록을</a:t>
            </a:r>
          </a:p>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10/8까지 정리</a:t>
            </a:r>
          </a:p>
        </p:txBody>
      </p:sp>
      <p:sp>
        <p:nvSpPr>
          <p:cNvPr id="6" name="">
            <a:extLst xmlns:a="http://schemas.openxmlformats.org/drawingml/2006/main">
              <a:ext uri="{FF2B5EF4-FFF2-40B4-BE49-F238E27FC236}">
                <a16:creationId xmlns:a16="http://schemas.microsoft.com/office/drawing/2014/main" id="{EFA58EC5-67F1-4B95-AC0E-5A4136EB3E05}"/>
              </a:ext>
            </a:extLst>
          </p:cNvPr>
          <p:cNvSpPr>
            <a:spLocks xmlns:a="http://schemas.openxmlformats.org/drawingml/2006/main" noGrp="1"/>
          </p:cNvSpPr>
          <p:nvPr/>
        </p:nvSpPr>
        <p:spPr>
          <a:xfrm xmlns:a="http://schemas.openxmlformats.org/drawingml/2006/main">
            <a:off x="609600" y="3933825"/>
            <a:ext cx="4191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[M3] 안내문 필요</a:t>
            </a:r>
          </a:p>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담당자·기한 미정</a:t>
            </a:r>
          </a:p>
        </p:txBody>
      </p:sp>
      <p:sp>
        <p:nvSpPr>
          <p:cNvPr id="7" name="">
            <a:extLst xmlns:a="http://schemas.openxmlformats.org/drawingml/2006/main">
              <a:ext uri="{FF2B5EF4-FFF2-40B4-BE49-F238E27FC236}">
                <a16:creationId xmlns:a16="http://schemas.microsoft.com/office/drawing/2014/main" id="{4BA0249A-A4B4-4677-9D12-BCD7BC8B9A7F}"/>
              </a:ext>
            </a:extLst>
          </p:cNvPr>
          <p:cNvSpPr>
            <a:spLocks xmlns:a="http://schemas.openxmlformats.org/drawingml/2006/main" noGrp="1"/>
          </p:cNvSpPr>
          <p:nvPr/>
        </p:nvSpPr>
        <p:spPr>
          <a:xfrm xmlns:a="http://schemas.openxmlformats.org/drawingml/2006/main">
            <a:off x="5219700" y="1419225"/>
            <a:ext cx="6429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1">
                <a:solidFill>
                  <a:srgbClr val="006E68"/>
                </a:solidFill>
                <a:latin typeface="Noto Sans CJK KR"/>
                <a:ea typeface="Noto Sans CJK KR"/>
                <a:cs typeface="Noto Sans CJK KR"/>
              </a:defRPr>
            </a:pPr>
            <a:r>
              <a:rPr sz="2025" b="1">
                <a:solidFill>
                  <a:srgbClr val="006E68"/>
                </a:solidFill>
                <a:latin typeface="Noto Sans CJK KR"/>
                <a:ea typeface="Noto Sans CJK KR"/>
                <a:cs typeface="Noto Sans CJK KR"/>
              </a:rPr>
              <a:t>결정 사항  사용자 테스트 10/12 [M1]</a:t>
            </a:r>
          </a:p>
        </p:txBody>
      </p:sp>
      <p:sp>
        <p:nvSpPr>
          <p:cNvPr id="8" name="">
            <a:extLst xmlns:a="http://schemas.openxmlformats.org/drawingml/2006/main">
              <a:ext uri="{FF2B5EF4-FFF2-40B4-BE49-F238E27FC236}">
                <a16:creationId xmlns:a16="http://schemas.microsoft.com/office/drawing/2014/main" id="{FC02C859-8C65-48AC-8EF3-D5B44AEBB5CB}"/>
              </a:ext>
            </a:extLst>
          </p:cNvPr>
          <p:cNvSpPr>
            <a:spLocks xmlns:a="http://schemas.openxmlformats.org/drawingml/2006/main" noGrp="1"/>
          </p:cNvSpPr>
          <p:nvPr/>
        </p:nvSpPr>
        <p:spPr>
          <a:xfrm xmlns:a="http://schemas.openxmlformats.org/drawingml/2006/main">
            <a:off x="5219700" y="2114550"/>
            <a:ext cx="6429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1">
                <a:solidFill>
                  <a:srgbClr val="142C3A"/>
                </a:solidFill>
                <a:latin typeface="Noto Sans CJK KR"/>
                <a:ea typeface="Noto Sans CJK KR"/>
                <a:cs typeface="Noto Sans CJK KR"/>
              </a:defRPr>
            </a:pPr>
            <a:r>
              <a:rPr sz="2025" b="1">
                <a:solidFill>
                  <a:srgbClr val="142C3A"/>
                </a:solidFill>
                <a:latin typeface="Noto Sans CJK KR"/>
                <a:ea typeface="Noto Sans CJK KR"/>
                <a:cs typeface="Noto Sans CJK KR"/>
              </a:rPr>
              <a:t>후속 업무</a:t>
            </a:r>
          </a:p>
        </p:txBody>
      </p:sp>
      <p:graphicFrame>
        <p:nvGraphicFramePr>
          <p:cNvPr id="20" name=""/>
          <p:cNvGraphicFramePr/>
          <p:nvPr/>
        </p:nvGraphicFramePr>
        <p:xfrm>
          <a:off xmlns:a="http://schemas.openxmlformats.org/drawingml/2006/main" x="5219700" y="2686050"/>
          <a:ext xmlns:a="http://schemas.openxmlformats.org/drawingml/2006/main" cx="6343650" cy="1971675"/>
        </p:xfrm>
        <a:graphic xmlns:a="http://schemas.openxmlformats.org/drawingml/2006/main">
          <a:graphicData uri="http://schemas.openxmlformats.org/drawingml/2006/table">
            <a:tbl>
              <a:tblPr/>
              <a:tblGrid>
                <a:gridCol w="2143125"/>
                <a:gridCol w="1571625"/>
                <a:gridCol w="1428750"/>
                <a:gridCol w="1200150"/>
              </a:tblGrid>
              <a:tr h="657225">
                <a:tc>
                  <a:txBody>
                    <a:bodyPr/>
                    <a:lstStyle/>
                    <a:p>
                      <a:r>
                        <a:rPr sz="1800" b="1">
                          <a:solidFill>
                            <a:srgbClr val="FFFFFF"/>
                          </a:solidFill>
                          <a:latin typeface="Noto Sans CJK KR"/>
                          <a:ea typeface="Noto Sans CJK KR"/>
                          <a:cs typeface="Noto Sans CJK KR"/>
                        </a:rPr>
                        <a:t>할 일</a:t>
                      </a:r>
                    </a:p>
                  </a:txBody>
                  <a:tcPr marL="133350" marR="114300" marT="114300" marB="114300" anchor="ctr">
                    <a:solidFill>
                      <a:srgbClr val="006E68"/>
                    </a:solidFill>
                  </a:tcPr>
                </a:tc>
                <a:tc>
                  <a:txBody>
                    <a:bodyPr/>
                    <a:lstStyle/>
                    <a:p>
                      <a:r>
                        <a:rPr sz="1800" b="1">
                          <a:solidFill>
                            <a:srgbClr val="FFFFFF"/>
                          </a:solidFill>
                          <a:latin typeface="Noto Sans CJK KR"/>
                          <a:ea typeface="Noto Sans CJK KR"/>
                          <a:cs typeface="Noto Sans CJK KR"/>
                        </a:rPr>
                        <a:t>담당</a:t>
                      </a:r>
                    </a:p>
                  </a:txBody>
                  <a:tcPr marL="133350" marR="114300" marT="114300" marB="114300" anchor="ctr">
                    <a:solidFill>
                      <a:srgbClr val="006E68"/>
                    </a:solidFill>
                  </a:tcPr>
                </a:tc>
                <a:tc>
                  <a:txBody>
                    <a:bodyPr/>
                    <a:lstStyle/>
                    <a:p>
                      <a:r>
                        <a:rPr sz="1800" b="1">
                          <a:solidFill>
                            <a:srgbClr val="FFFFFF"/>
                          </a:solidFill>
                          <a:latin typeface="Noto Sans CJK KR"/>
                          <a:ea typeface="Noto Sans CJK KR"/>
                          <a:cs typeface="Noto Sans CJK KR"/>
                        </a:rPr>
                        <a:t>기한</a:t>
                      </a:r>
                    </a:p>
                  </a:txBody>
                  <a:tcPr marL="133350" marR="114300" marT="114300" marB="114300" anchor="ctr">
                    <a:solidFill>
                      <a:srgbClr val="006E68"/>
                    </a:solidFill>
                  </a:tcPr>
                </a:tc>
                <a:tc>
                  <a:txBody>
                    <a:bodyPr/>
                    <a:lstStyle/>
                    <a:p>
                      <a:r>
                        <a:rPr sz="1800" b="1">
                          <a:solidFill>
                            <a:srgbClr val="FFFFFF"/>
                          </a:solidFill>
                          <a:latin typeface="Noto Sans CJK KR"/>
                          <a:ea typeface="Noto Sans CJK KR"/>
                          <a:cs typeface="Noto Sans CJK KR"/>
                        </a:rPr>
                        <a:t>근거</a:t>
                      </a:r>
                    </a:p>
                  </a:txBody>
                  <a:tcPr marL="133350" marR="114300" marT="114300" marB="114300" anchor="ctr">
                    <a:solidFill>
                      <a:srgbClr val="006E68"/>
                    </a:solidFill>
                  </a:tcPr>
                </a:tc>
              </a:tr>
              <a:tr h="657225">
                <a:tc>
                  <a:txBody>
                    <a:bodyPr/>
                    <a:lstStyle/>
                    <a:p>
                      <a:r>
                        <a:rPr sz="1800" b="0">
                          <a:solidFill>
                            <a:srgbClr val="142C3A"/>
                          </a:solidFill>
                          <a:latin typeface="Noto Sans CJK KR"/>
                          <a:ea typeface="Noto Sans CJK KR"/>
                          <a:cs typeface="Noto Sans CJK KR"/>
                        </a:rPr>
                        <a:t>오류 목록</a:t>
                      </a:r>
                    </a:p>
                  </a:txBody>
                  <a:tcPr marL="133350" marR="114300" marT="114300" marB="114300" anchor="ctr">
                    <a:solidFill>
                      <a:srgbClr val="FFFFFF"/>
                    </a:solidFill>
                  </a:tcPr>
                </a:tc>
                <a:tc>
                  <a:txBody>
                    <a:bodyPr/>
                    <a:lstStyle/>
                    <a:p>
                      <a:r>
                        <a:rPr sz="1800" b="0">
                          <a:solidFill>
                            <a:srgbClr val="142C3A"/>
                          </a:solidFill>
                          <a:latin typeface="Noto Sans CJK KR"/>
                          <a:ea typeface="Noto Sans CJK KR"/>
                          <a:cs typeface="Noto Sans CJK KR"/>
                        </a:rPr>
                        <a:t>QA팀</a:t>
                      </a:r>
                    </a:p>
                  </a:txBody>
                  <a:tcPr marL="133350" marR="114300" marT="114300" marB="114300" anchor="ctr">
                    <a:solidFill>
                      <a:srgbClr val="FFFFFF"/>
                    </a:solidFill>
                  </a:tcPr>
                </a:tc>
                <a:tc>
                  <a:txBody>
                    <a:bodyPr/>
                    <a:lstStyle/>
                    <a:p>
                      <a:r>
                        <a:rPr sz="1800" b="0">
                          <a:solidFill>
                            <a:srgbClr val="142C3A"/>
                          </a:solidFill>
                          <a:latin typeface="Noto Sans CJK KR"/>
                          <a:ea typeface="Noto Sans CJK KR"/>
                          <a:cs typeface="Noto Sans CJK KR"/>
                        </a:rPr>
                        <a:t>10/8</a:t>
                      </a:r>
                    </a:p>
                  </a:txBody>
                  <a:tcPr marL="133350" marR="114300" marT="114300" marB="114300" anchor="ctr">
                    <a:solidFill>
                      <a:srgbClr val="FFFFFF"/>
                    </a:solidFill>
                  </a:tcPr>
                </a:tc>
                <a:tc>
                  <a:txBody>
                    <a:bodyPr/>
                    <a:lstStyle/>
                    <a:p>
                      <a:r>
                        <a:rPr sz="1800" b="0">
                          <a:solidFill>
                            <a:srgbClr val="142C3A"/>
                          </a:solidFill>
                          <a:latin typeface="Noto Sans CJK KR"/>
                          <a:ea typeface="Noto Sans CJK KR"/>
                          <a:cs typeface="Noto Sans CJK KR"/>
                        </a:rPr>
                        <a:t>M2</a:t>
                      </a:r>
                    </a:p>
                  </a:txBody>
                  <a:tcPr marL="133350" marR="114300" marT="114300" marB="114300" anchor="ctr">
                    <a:solidFill>
                      <a:srgbClr val="FFFFFF"/>
                    </a:solidFill>
                  </a:tcPr>
                </a:tc>
              </a:tr>
              <a:tr h="657225">
                <a:tc>
                  <a:txBody>
                    <a:bodyPr/>
                    <a:lstStyle/>
                    <a:p>
                      <a:r>
                        <a:rPr sz="1800" b="0">
                          <a:solidFill>
                            <a:srgbClr val="142C3A"/>
                          </a:solidFill>
                          <a:latin typeface="Noto Sans CJK KR"/>
                          <a:ea typeface="Noto Sans CJK KR"/>
                          <a:cs typeface="Noto Sans CJK KR"/>
                        </a:rPr>
                        <a:t>안내문</a:t>
                      </a:r>
                    </a:p>
                  </a:txBody>
                  <a:tcPr marL="133350" marR="114300" marT="114300" marB="114300" anchor="ctr">
                    <a:solidFill>
                      <a:srgbClr val="EAF0ED"/>
                    </a:solidFill>
                  </a:tcPr>
                </a:tc>
                <a:tc>
                  <a:txBody>
                    <a:bodyPr/>
                    <a:lstStyle/>
                    <a:p>
                      <a:r>
                        <a:rPr sz="1800" b="0">
                          <a:solidFill>
                            <a:srgbClr val="142C3A"/>
                          </a:solidFill>
                          <a:latin typeface="Noto Sans CJK KR"/>
                          <a:ea typeface="Noto Sans CJK KR"/>
                          <a:cs typeface="Noto Sans CJK KR"/>
                        </a:rPr>
                        <a:t>미정</a:t>
                      </a:r>
                    </a:p>
                  </a:txBody>
                  <a:tcPr marL="133350" marR="114300" marT="114300" marB="114300" anchor="ctr">
                    <a:solidFill>
                      <a:srgbClr val="EAF0ED"/>
                    </a:solidFill>
                  </a:tcPr>
                </a:tc>
                <a:tc>
                  <a:txBody>
                    <a:bodyPr/>
                    <a:lstStyle/>
                    <a:p>
                      <a:r>
                        <a:rPr sz="1800" b="0">
                          <a:solidFill>
                            <a:srgbClr val="142C3A"/>
                          </a:solidFill>
                          <a:latin typeface="Noto Sans CJK KR"/>
                          <a:ea typeface="Noto Sans CJK KR"/>
                          <a:cs typeface="Noto Sans CJK KR"/>
                        </a:rPr>
                        <a:t>미정</a:t>
                      </a:r>
                    </a:p>
                  </a:txBody>
                  <a:tcPr marL="133350" marR="114300" marT="114300" marB="114300" anchor="ctr">
                    <a:solidFill>
                      <a:srgbClr val="EAF0ED"/>
                    </a:solidFill>
                  </a:tcPr>
                </a:tc>
                <a:tc>
                  <a:txBody>
                    <a:bodyPr/>
                    <a:lstStyle/>
                    <a:p>
                      <a:r>
                        <a:rPr sz="1800" b="0">
                          <a:solidFill>
                            <a:srgbClr val="142C3A"/>
                          </a:solidFill>
                          <a:latin typeface="Noto Sans CJK KR"/>
                          <a:ea typeface="Noto Sans CJK KR"/>
                          <a:cs typeface="Noto Sans CJK KR"/>
                        </a:rPr>
                        <a:t>M3</a:t>
                      </a:r>
                    </a:p>
                  </a:txBody>
                  <a:tcPr marL="133350" marR="114300" marT="114300" marB="114300" anchor="ctr">
                    <a:solidFill>
                      <a:srgbClr val="EAF0ED"/>
                    </a:solidFill>
                  </a:tcPr>
                </a:tc>
              </a:tr>
            </a:tbl>
          </a:graphicData>
        </a:graphic>
      </p:graphicFrame>
      <p:sp>
        <p:nvSpPr>
          <p:cNvPr id="10" name="">
            <a:extLst xmlns:a="http://schemas.openxmlformats.org/drawingml/2006/main">
              <a:ext uri="{FF2B5EF4-FFF2-40B4-BE49-F238E27FC236}">
                <a16:creationId xmlns:a16="http://schemas.microsoft.com/office/drawing/2014/main" id="{1331115E-D900-4EDA-BB16-BDC8FB6CA874}"/>
              </a:ext>
            </a:extLst>
          </p:cNvPr>
          <p:cNvSpPr>
            <a:spLocks xmlns:a="http://schemas.openxmlformats.org/drawingml/2006/main" noGrp="1"/>
          </p:cNvSpPr>
          <p:nvPr/>
        </p:nvSpPr>
        <p:spPr>
          <a:xfrm xmlns:a="http://schemas.openxmlformats.org/drawingml/2006/main">
            <a:off x="609600" y="5229225"/>
            <a:ext cx="10953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1">
                <a:solidFill>
                  <a:srgbClr val="006E68"/>
                </a:solidFill>
                <a:latin typeface="Noto Sans CJK KR"/>
                <a:ea typeface="Noto Sans CJK KR"/>
                <a:cs typeface="Noto Sans CJK KR"/>
              </a:defRPr>
            </a:pPr>
            <a:r>
              <a:rPr sz="1950" b="1">
                <a:solidFill>
                  <a:srgbClr val="006E68"/>
                </a:solidFill>
                <a:latin typeface="Noto Sans CJK KR"/>
                <a:ea typeface="Noto Sans CJK KR"/>
                <a:cs typeface="Noto Sans CJK KR"/>
              </a:rPr>
              <a:t>요청  “결정 사항과 후속 업무를 구분해 줘.</a:t>
            </a:r>
          </a:p>
          <a:p xmlns:a="http://schemas.openxmlformats.org/drawingml/2006/main">
            <a:pPr>
              <a:defRPr sz="1950" b="1">
                <a:solidFill>
                  <a:srgbClr val="006E68"/>
                </a:solidFill>
                <a:latin typeface="Noto Sans CJK KR"/>
                <a:ea typeface="Noto Sans CJK KR"/>
                <a:cs typeface="Noto Sans CJK KR"/>
              </a:defRPr>
            </a:pPr>
            <a:r>
              <a:rPr sz="1950" b="1">
                <a:solidFill>
                  <a:srgbClr val="006E68"/>
                </a:solidFill>
                <a:latin typeface="Noto Sans CJK KR"/>
                <a:ea typeface="Noto Sans CJK KR"/>
                <a:cs typeface="Noto Sans CJK KR"/>
              </a:rPr>
              <a:t>할 일·담당·기한·근거를 표로 쓰고, 정하지 않은 값은 미정으로.”</a:t>
            </a:r>
          </a:p>
        </p:txBody>
      </p:sp>
      <p:sp>
        <p:nvSpPr>
          <p:cNvPr id="11" name="">
            <a:extLst xmlns:a="http://schemas.openxmlformats.org/drawingml/2006/main">
              <a:ext uri="{FF2B5EF4-FFF2-40B4-BE49-F238E27FC236}">
                <a16:creationId xmlns:a16="http://schemas.microsoft.com/office/drawing/2014/main" id="{39E8CB7C-AF54-477F-A7C8-882611633199}"/>
              </a:ext>
            </a:extLst>
          </p:cNvPr>
          <p:cNvSpPr>
            <a:spLocks xmlns:a="http://schemas.openxmlformats.org/drawingml/2006/main" noGrp="1"/>
          </p:cNvSpPr>
          <p:nvPr/>
        </p:nvSpPr>
        <p:spPr>
          <a:xfrm xmlns:a="http://schemas.openxmlformats.org/drawingml/2006/main">
            <a:off x="609600" y="628650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96A70"/>
                </a:solidFill>
                <a:latin typeface="Noto Sans CJK KR"/>
                <a:ea typeface="Noto Sans CJK KR"/>
                <a:cs typeface="Noto Sans CJK KR"/>
              </a:defRPr>
            </a:pPr>
            <a:r>
              <a:rPr sz="1125" b="0">
                <a:solidFill>
                  <a:srgbClr val="596A70"/>
                </a:solidFill>
                <a:latin typeface="Noto Sans CJK KR"/>
                <a:ea typeface="Noto Sans CJK KR"/>
                <a:cs typeface="Noto Sans CJK KR"/>
              </a:rPr>
              <a:t>교육용 가상 사례  ·  미정인 항목은 회의 후 확인  ·  참고 [S3][S4]</a:t>
            </a:r>
          </a:p>
        </p:txBody>
      </p:sp>
    </p:spTree>
    <p:extLst>
      <p:ext uri="{BB962C8B-B14F-4D97-AF65-F5344CB8AC3E}">
        <p14:creationId xmlns:p14="http://schemas.microsoft.com/office/powerpoint/2010/main" val="1431143249"/>
      </p:ext>
    </p:extLst>
  </p:cSld>
</p:sld>
</file>

<file path=ppt/slides/slide5.xml><?xml version="1.0" encoding="utf-8"?>
<p:sld xmlns:p="http://schemas.openxmlformats.org/presentationml/2006/main">
  <p:cSld>
    <p:bg>
      <p:bgPr>
        <a:solidFill xmlns:a="http://schemas.openxmlformats.org/drawingml/2006/main">
          <a:srgbClr val="F7F5EE"/>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EF55183-BE4D-4A10-9AC3-E30CF8938DE9}"/>
              </a:ext>
            </a:extLst>
          </p:cNvPr>
          <p:cNvSpPr>
            <a:spLocks xmlns:a="http://schemas.openxmlformats.org/drawingml/2006/main" noGrp="1"/>
          </p:cNvSpPr>
          <p:nvPr/>
        </p:nvSpPr>
        <p:spPr>
          <a:xfrm xmlns:a="http://schemas.openxmlformats.org/drawingml/2006/main">
            <a:off x="609600" y="4476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142C3A"/>
                </a:solidFill>
                <a:latin typeface="Noto Sans CJK KR"/>
                <a:ea typeface="Noto Sans CJK KR"/>
                <a:cs typeface="Noto Sans CJK KR"/>
              </a:defRPr>
            </a:pPr>
            <a:r>
              <a:rPr sz="3225" b="1">
                <a:solidFill>
                  <a:srgbClr val="142C3A"/>
                </a:solidFill>
                <a:latin typeface="Noto Sans CJK KR"/>
                <a:ea typeface="Noto Sans CJK KR"/>
                <a:cs typeface="Noto Sans CJK KR"/>
              </a:rPr>
              <a:t>사례 3  업무 메모로 주간보고 작성</a:t>
            </a:r>
          </a:p>
        </p:txBody>
      </p:sp>
      <p:sp>
        <p:nvSpPr>
          <p:cNvPr id="2" name="">
            <a:extLst xmlns:a="http://schemas.openxmlformats.org/drawingml/2006/main">
              <a:ext uri="{FF2B5EF4-FFF2-40B4-BE49-F238E27FC236}">
                <a16:creationId xmlns:a16="http://schemas.microsoft.com/office/drawing/2014/main" id="{DA375AA3-4D0C-4B98-B962-F6053963320F}"/>
              </a:ext>
            </a:extLst>
          </p:cNvPr>
          <p:cNvSpPr>
            <a:spLocks xmlns:a="http://schemas.openxmlformats.org/drawingml/2006/main" noGrp="1"/>
          </p:cNvSpPr>
          <p:nvPr/>
        </p:nvSpPr>
        <p:spPr>
          <a:xfrm xmlns:a="http://schemas.openxmlformats.org/drawingml/2006/main">
            <a:off x="11144250" y="6324600"/>
            <a:ext cx="4381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96A70"/>
                </a:solidFill>
                <a:latin typeface="Noto Sans CJK KR"/>
                <a:ea typeface="Noto Sans CJK KR"/>
                <a:cs typeface="Noto Sans CJK KR"/>
              </a:defRPr>
            </a:pPr>
            <a:r>
              <a:rPr sz="1275" b="0">
                <a:solidFill>
                  <a:srgbClr val="596A70"/>
                </a:solidFill>
                <a:latin typeface="Noto Sans CJK KR"/>
                <a:ea typeface="Noto Sans CJK KR"/>
                <a:cs typeface="Noto Sans CJK KR"/>
              </a:rPr>
              <a:t>05</a:t>
            </a:r>
          </a:p>
        </p:txBody>
      </p:sp>
      <p:sp>
        <p:nvSpPr>
          <p:cNvPr id="3" name="">
            <a:extLst xmlns:a="http://schemas.openxmlformats.org/drawingml/2006/main">
              <a:ext uri="{FF2B5EF4-FFF2-40B4-BE49-F238E27FC236}">
                <a16:creationId xmlns:a16="http://schemas.microsoft.com/office/drawing/2014/main" id="{32019CB3-1472-46B1-94AA-6494BFF72EFE}"/>
              </a:ext>
            </a:extLst>
          </p:cNvPr>
          <p:cNvSpPr>
            <a:spLocks xmlns:a="http://schemas.openxmlformats.org/drawingml/2006/main" noGrp="1"/>
          </p:cNvSpPr>
          <p:nvPr/>
        </p:nvSpPr>
        <p:spPr>
          <a:xfrm xmlns:a="http://schemas.openxmlformats.org/drawingml/2006/main">
            <a:off x="609600" y="1409700"/>
            <a:ext cx="4333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1">
                <a:solidFill>
                  <a:srgbClr val="006E68"/>
                </a:solidFill>
                <a:latin typeface="Noto Sans CJK KR"/>
                <a:ea typeface="Noto Sans CJK KR"/>
                <a:cs typeface="Noto Sans CJK KR"/>
              </a:defRPr>
            </a:pPr>
            <a:r>
              <a:rPr sz="2025" b="1">
                <a:solidFill>
                  <a:srgbClr val="006E68"/>
                </a:solidFill>
                <a:latin typeface="Noto Sans CJK KR"/>
                <a:ea typeface="Noto Sans CJK KR"/>
                <a:cs typeface="Noto Sans CJK KR"/>
              </a:rPr>
              <a:t>이번 주 업무 메모</a:t>
            </a:r>
          </a:p>
        </p:txBody>
      </p:sp>
      <p:graphicFrame>
        <p:nvGraphicFramePr>
          <p:cNvPr id="18" name=""/>
          <p:cNvGraphicFramePr/>
          <p:nvPr/>
        </p:nvGraphicFramePr>
        <p:xfrm>
          <a:off xmlns:a="http://schemas.openxmlformats.org/drawingml/2006/main" x="609600" y="2009775"/>
          <a:ext xmlns:a="http://schemas.openxmlformats.org/drawingml/2006/main" cx="4095750" cy="2324100"/>
        </p:xfrm>
        <a:graphic xmlns:a="http://schemas.openxmlformats.org/drawingml/2006/main">
          <a:graphicData uri="http://schemas.openxmlformats.org/drawingml/2006/table">
            <a:tbl>
              <a:tblPr/>
              <a:tblGrid>
                <a:gridCol w="2857500"/>
                <a:gridCol w="1238250"/>
              </a:tblGrid>
              <a:tr h="581025">
                <a:tc>
                  <a:txBody>
                    <a:bodyPr/>
                    <a:lstStyle/>
                    <a:p>
                      <a:r>
                        <a:rPr sz="1800" b="1">
                          <a:solidFill>
                            <a:srgbClr val="FFFFFF"/>
                          </a:solidFill>
                          <a:latin typeface="Noto Sans CJK KR"/>
                          <a:ea typeface="Noto Sans CJK KR"/>
                          <a:cs typeface="Noto Sans CJK KR"/>
                        </a:rPr>
                        <a:t>항목</a:t>
                      </a:r>
                    </a:p>
                  </a:txBody>
                  <a:tcPr marL="133350" marR="114300" marT="114300" marB="114300" anchor="ctr">
                    <a:solidFill>
                      <a:srgbClr val="006E68"/>
                    </a:solidFill>
                  </a:tcPr>
                </a:tc>
                <a:tc>
                  <a:txBody>
                    <a:bodyPr/>
                    <a:lstStyle/>
                    <a:p>
                      <a:r>
                        <a:rPr sz="1800" b="1">
                          <a:solidFill>
                            <a:srgbClr val="FFFFFF"/>
                          </a:solidFill>
                          <a:latin typeface="Noto Sans CJK KR"/>
                          <a:ea typeface="Noto Sans CJK KR"/>
                          <a:cs typeface="Noto Sans CJK KR"/>
                        </a:rPr>
                        <a:t>건수</a:t>
                      </a:r>
                    </a:p>
                  </a:txBody>
                  <a:tcPr marL="133350" marR="114300" marT="114300" marB="114300" anchor="ctr">
                    <a:solidFill>
                      <a:srgbClr val="006E68"/>
                    </a:solidFill>
                  </a:tcPr>
                </a:tc>
              </a:tr>
              <a:tr h="581025">
                <a:tc>
                  <a:txBody>
                    <a:bodyPr/>
                    <a:lstStyle/>
                    <a:p>
                      <a:r>
                        <a:rPr sz="1800" b="0">
                          <a:solidFill>
                            <a:srgbClr val="142C3A"/>
                          </a:solidFill>
                          <a:latin typeface="Noto Sans CJK KR"/>
                          <a:ea typeface="Noto Sans CJK KR"/>
                          <a:cs typeface="Noto Sans CJK KR"/>
                        </a:rPr>
                        <a:t>처리 계획</a:t>
                      </a:r>
                    </a:p>
                  </a:txBody>
                  <a:tcPr marL="133350" marR="114300" marT="114300" marB="114300" anchor="ctr">
                    <a:solidFill>
                      <a:srgbClr val="FFFFFF"/>
                    </a:solidFill>
                  </a:tcPr>
                </a:tc>
                <a:tc>
                  <a:txBody>
                    <a:bodyPr/>
                    <a:lstStyle/>
                    <a:p>
                      <a:r>
                        <a:rPr sz="1800" b="0">
                          <a:solidFill>
                            <a:srgbClr val="142C3A"/>
                          </a:solidFill>
                          <a:latin typeface="Noto Sans CJK KR"/>
                          <a:ea typeface="Noto Sans CJK KR"/>
                          <a:cs typeface="Noto Sans CJK KR"/>
                        </a:rPr>
                        <a:t>12</a:t>
                      </a:r>
                    </a:p>
                  </a:txBody>
                  <a:tcPr marL="133350" marR="114300" marT="114300" marB="114300" anchor="ctr">
                    <a:solidFill>
                      <a:srgbClr val="FFFFFF"/>
                    </a:solidFill>
                  </a:tcPr>
                </a:tc>
              </a:tr>
              <a:tr h="581025">
                <a:tc>
                  <a:txBody>
                    <a:bodyPr/>
                    <a:lstStyle/>
                    <a:p>
                      <a:r>
                        <a:rPr sz="1800" b="0">
                          <a:solidFill>
                            <a:srgbClr val="142C3A"/>
                          </a:solidFill>
                          <a:latin typeface="Noto Sans CJK KR"/>
                          <a:ea typeface="Noto Sans CJK KR"/>
                          <a:cs typeface="Noto Sans CJK KR"/>
                        </a:rPr>
                        <a:t>완료</a:t>
                      </a:r>
                    </a:p>
                  </a:txBody>
                  <a:tcPr marL="133350" marR="114300" marT="114300" marB="114300" anchor="ctr">
                    <a:solidFill>
                      <a:srgbClr val="EAF0ED"/>
                    </a:solidFill>
                  </a:tcPr>
                </a:tc>
                <a:tc>
                  <a:txBody>
                    <a:bodyPr/>
                    <a:lstStyle/>
                    <a:p>
                      <a:r>
                        <a:rPr sz="1800" b="0">
                          <a:solidFill>
                            <a:srgbClr val="142C3A"/>
                          </a:solidFill>
                          <a:latin typeface="Noto Sans CJK KR"/>
                          <a:ea typeface="Noto Sans CJK KR"/>
                          <a:cs typeface="Noto Sans CJK KR"/>
                        </a:rPr>
                        <a:t>9</a:t>
                      </a:r>
                    </a:p>
                  </a:txBody>
                  <a:tcPr marL="133350" marR="114300" marT="114300" marB="114300" anchor="ctr">
                    <a:solidFill>
                      <a:srgbClr val="EAF0ED"/>
                    </a:solidFill>
                  </a:tcPr>
                </a:tc>
              </a:tr>
              <a:tr h="581025">
                <a:tc>
                  <a:txBody>
                    <a:bodyPr/>
                    <a:lstStyle/>
                    <a:p>
                      <a:r>
                        <a:rPr sz="1800" b="0">
                          <a:solidFill>
                            <a:srgbClr val="142C3A"/>
                          </a:solidFill>
                          <a:latin typeface="Noto Sans CJK KR"/>
                          <a:ea typeface="Noto Sans CJK KR"/>
                          <a:cs typeface="Noto Sans CJK KR"/>
                        </a:rPr>
                        <a:t>미완료</a:t>
                      </a:r>
                    </a:p>
                  </a:txBody>
                  <a:tcPr marL="133350" marR="114300" marT="114300" marB="114300" anchor="ctr">
                    <a:solidFill>
                      <a:srgbClr val="FFFFFF"/>
                    </a:solidFill>
                  </a:tcPr>
                </a:tc>
                <a:tc>
                  <a:txBody>
                    <a:bodyPr/>
                    <a:lstStyle/>
                    <a:p>
                      <a:r>
                        <a:rPr sz="1800" b="0">
                          <a:solidFill>
                            <a:srgbClr val="142C3A"/>
                          </a:solidFill>
                          <a:latin typeface="Noto Sans CJK KR"/>
                          <a:ea typeface="Noto Sans CJK KR"/>
                          <a:cs typeface="Noto Sans CJK KR"/>
                        </a:rPr>
                        <a:t>3</a:t>
                      </a:r>
                    </a:p>
                  </a:txBody>
                  <a:tcPr marL="133350" marR="114300" marT="114300" marB="11430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6C46F0C2-FCD2-4A88-8F9A-36D1F289841A}"/>
              </a:ext>
            </a:extLst>
          </p:cNvPr>
          <p:cNvSpPr>
            <a:spLocks xmlns:a="http://schemas.openxmlformats.org/drawingml/2006/main" noGrp="1"/>
          </p:cNvSpPr>
          <p:nvPr/>
        </p:nvSpPr>
        <p:spPr>
          <a:xfrm xmlns:a="http://schemas.openxmlformats.org/drawingml/2006/main">
            <a:off x="609600" y="4591050"/>
            <a:ext cx="4143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미완료 내역</a:t>
            </a:r>
          </a:p>
        </p:txBody>
      </p:sp>
      <p:sp>
        <p:nvSpPr>
          <p:cNvPr id="6" name="">
            <a:extLst xmlns:a="http://schemas.openxmlformats.org/drawingml/2006/main">
              <a:ext uri="{FF2B5EF4-FFF2-40B4-BE49-F238E27FC236}">
                <a16:creationId xmlns:a16="http://schemas.microsoft.com/office/drawing/2014/main" id="{D77E14FF-DEEE-4708-9181-BA222081945E}"/>
              </a:ext>
            </a:extLst>
          </p:cNvPr>
          <p:cNvSpPr>
            <a:spLocks xmlns:a="http://schemas.openxmlformats.org/drawingml/2006/main" noGrp="1"/>
          </p:cNvSpPr>
          <p:nvPr/>
        </p:nvSpPr>
        <p:spPr>
          <a:xfrm xmlns:a="http://schemas.openxmlformats.org/drawingml/2006/main">
            <a:off x="609600" y="5010150"/>
            <a:ext cx="4143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거래처 회신 대기 2건</a:t>
            </a:r>
          </a:p>
        </p:txBody>
      </p:sp>
      <p:sp>
        <p:nvSpPr>
          <p:cNvPr id="7" name="">
            <a:extLst xmlns:a="http://schemas.openxmlformats.org/drawingml/2006/main">
              <a:ext uri="{FF2B5EF4-FFF2-40B4-BE49-F238E27FC236}">
                <a16:creationId xmlns:a16="http://schemas.microsoft.com/office/drawing/2014/main" id="{750B0D4C-92B9-46DA-8645-374F571E9D69}"/>
              </a:ext>
            </a:extLst>
          </p:cNvPr>
          <p:cNvSpPr>
            <a:spLocks xmlns:a="http://schemas.openxmlformats.org/drawingml/2006/main" noGrp="1"/>
          </p:cNvSpPr>
          <p:nvPr/>
        </p:nvSpPr>
        <p:spPr>
          <a:xfrm xmlns:a="http://schemas.openxmlformats.org/drawingml/2006/main">
            <a:off x="609600" y="5410200"/>
            <a:ext cx="41433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142C3A"/>
                </a:solidFill>
                <a:latin typeface="Noto Sans CJK KR"/>
                <a:ea typeface="Noto Sans CJK KR"/>
                <a:cs typeface="Noto Sans CJK KR"/>
              </a:defRPr>
            </a:pPr>
            <a:r>
              <a:rPr sz="1950" b="0">
                <a:solidFill>
                  <a:srgbClr val="142C3A"/>
                </a:solidFill>
                <a:latin typeface="Noto Sans CJK KR"/>
                <a:ea typeface="Noto Sans CJK KR"/>
                <a:cs typeface="Noto Sans CJK KR"/>
              </a:rPr>
              <a:t>내부 검토 1건</a:t>
            </a:r>
          </a:p>
        </p:txBody>
      </p:sp>
      <p:sp>
        <p:nvSpPr>
          <p:cNvPr id="8" name="">
            <a:extLst xmlns:a="http://schemas.openxmlformats.org/drawingml/2006/main">
              <a:ext uri="{FF2B5EF4-FFF2-40B4-BE49-F238E27FC236}">
                <a16:creationId xmlns:a16="http://schemas.microsoft.com/office/drawing/2014/main" id="{33B93DD1-8921-43DA-8EA4-436FE8740022}"/>
              </a:ext>
            </a:extLst>
          </p:cNvPr>
          <p:cNvSpPr>
            <a:spLocks xmlns:a="http://schemas.openxmlformats.org/drawingml/2006/main" noGrp="1"/>
          </p:cNvSpPr>
          <p:nvPr/>
        </p:nvSpPr>
        <p:spPr>
          <a:xfrm xmlns:a="http://schemas.openxmlformats.org/drawingml/2006/main">
            <a:off x="5448300" y="1438275"/>
            <a:ext cx="33909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006E68"/>
                </a:solidFill>
                <a:latin typeface="Noto Sans CJK KR"/>
                <a:ea typeface="Noto Sans CJK KR"/>
                <a:cs typeface="Noto Sans CJK KR"/>
              </a:defRPr>
            </a:pPr>
            <a:r>
              <a:rPr sz="6000" b="1">
                <a:solidFill>
                  <a:srgbClr val="006E68"/>
                </a:solidFill>
                <a:latin typeface="Noto Sans CJK KR"/>
                <a:ea typeface="Noto Sans CJK KR"/>
                <a:cs typeface="Noto Sans CJK KR"/>
              </a:rPr>
              <a:t>75%</a:t>
            </a:r>
          </a:p>
        </p:txBody>
      </p:sp>
      <p:sp>
        <p:nvSpPr>
          <p:cNvPr id="9" name="">
            <a:extLst xmlns:a="http://schemas.openxmlformats.org/drawingml/2006/main">
              <a:ext uri="{FF2B5EF4-FFF2-40B4-BE49-F238E27FC236}">
                <a16:creationId xmlns:a16="http://schemas.microsoft.com/office/drawing/2014/main" id="{7A569FCC-3F0E-4C11-81A5-39D73E11034E}"/>
              </a:ext>
            </a:extLst>
          </p:cNvPr>
          <p:cNvSpPr>
            <a:spLocks xmlns:a="http://schemas.openxmlformats.org/drawingml/2006/main" noGrp="1"/>
          </p:cNvSpPr>
          <p:nvPr/>
        </p:nvSpPr>
        <p:spPr>
          <a:xfrm xmlns:a="http://schemas.openxmlformats.org/drawingml/2006/main">
            <a:off x="8086725" y="1800225"/>
            <a:ext cx="35528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완료율  9 ÷ 12 × 100</a:t>
            </a:r>
          </a:p>
        </p:txBody>
      </p:sp>
      <p:sp>
        <p:nvSpPr>
          <p:cNvPr id="10" name="">
            <a:extLst xmlns:a="http://schemas.openxmlformats.org/drawingml/2006/main">
              <a:ext uri="{FF2B5EF4-FFF2-40B4-BE49-F238E27FC236}">
                <a16:creationId xmlns:a16="http://schemas.microsoft.com/office/drawing/2014/main" id="{971C278A-FBA8-48FB-9D87-A8310B7B41D5}"/>
              </a:ext>
            </a:extLst>
          </p:cNvPr>
          <p:cNvSpPr>
            <a:spLocks xmlns:a="http://schemas.openxmlformats.org/drawingml/2006/main" noGrp="1"/>
          </p:cNvSpPr>
          <p:nvPr/>
        </p:nvSpPr>
        <p:spPr>
          <a:xfrm xmlns:a="http://schemas.openxmlformats.org/drawingml/2006/main">
            <a:off x="5448300" y="2724150"/>
            <a:ext cx="62007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142C3A"/>
                </a:solidFill>
                <a:latin typeface="Noto Sans CJK KR"/>
                <a:ea typeface="Noto Sans CJK KR"/>
                <a:cs typeface="Noto Sans CJK KR"/>
              </a:defRPr>
            </a:pPr>
            <a:r>
              <a:rPr sz="2175" b="1">
                <a:solidFill>
                  <a:srgbClr val="142C3A"/>
                </a:solidFill>
                <a:latin typeface="Noto Sans CJK KR"/>
                <a:ea typeface="Noto Sans CJK KR"/>
                <a:cs typeface="Noto Sans CJK KR"/>
              </a:rPr>
              <a:t>완료   계획 12건 중 9건 완료</a:t>
            </a:r>
          </a:p>
        </p:txBody>
      </p:sp>
      <p:sp>
        <p:nvSpPr>
          <p:cNvPr id="11" name="">
            <a:extLst xmlns:a="http://schemas.openxmlformats.org/drawingml/2006/main">
              <a:ext uri="{FF2B5EF4-FFF2-40B4-BE49-F238E27FC236}">
                <a16:creationId xmlns:a16="http://schemas.microsoft.com/office/drawing/2014/main" id="{8EFC5CE6-6C4D-4148-B162-7131A498C0CE}"/>
              </a:ext>
            </a:extLst>
          </p:cNvPr>
          <p:cNvSpPr>
            <a:spLocks xmlns:a="http://schemas.openxmlformats.org/drawingml/2006/main" noGrp="1"/>
          </p:cNvSpPr>
          <p:nvPr/>
        </p:nvSpPr>
        <p:spPr>
          <a:xfrm xmlns:a="http://schemas.openxmlformats.org/drawingml/2006/main">
            <a:off x="5448300" y="3400425"/>
            <a:ext cx="62007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이슈   미완료 3건, 완료 예정일 확인 필요</a:t>
            </a:r>
          </a:p>
        </p:txBody>
      </p:sp>
      <p:sp>
        <p:nvSpPr>
          <p:cNvPr id="12" name="">
            <a:extLst xmlns:a="http://schemas.openxmlformats.org/drawingml/2006/main">
              <a:ext uri="{FF2B5EF4-FFF2-40B4-BE49-F238E27FC236}">
                <a16:creationId xmlns:a16="http://schemas.microsoft.com/office/drawing/2014/main" id="{5C860460-7E68-4244-8ABD-1524D8367819}"/>
              </a:ext>
            </a:extLst>
          </p:cNvPr>
          <p:cNvSpPr>
            <a:spLocks xmlns:a="http://schemas.openxmlformats.org/drawingml/2006/main" noGrp="1"/>
          </p:cNvSpPr>
          <p:nvPr/>
        </p:nvSpPr>
        <p:spPr>
          <a:xfrm xmlns:a="http://schemas.openxmlformats.org/drawingml/2006/main">
            <a:off x="5448300" y="4010025"/>
            <a:ext cx="62007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다음 행동 (제안)</a:t>
            </a:r>
          </a:p>
          <a:p xmlns:a="http://schemas.openxmlformats.org/drawingml/2006/main">
            <a:pPr>
              <a:defRPr sz="2025" b="0">
                <a:solidFill>
                  <a:srgbClr val="142C3A"/>
                </a:solidFill>
                <a:latin typeface="Noto Sans CJK KR"/>
                <a:ea typeface="Noto Sans CJK KR"/>
                <a:cs typeface="Noto Sans CJK KR"/>
              </a:defRPr>
            </a:pPr>
            <a:r>
              <a:rPr sz="2025" b="0">
                <a:solidFill>
                  <a:srgbClr val="142C3A"/>
                </a:solidFill>
                <a:latin typeface="Noto Sans CJK KR"/>
                <a:ea typeface="Noto Sans CJK KR"/>
                <a:cs typeface="Noto Sans CJK KR"/>
              </a:rPr>
              <a:t>거래처 회신 일정과 내부 검토 완료일 확인</a:t>
            </a:r>
          </a:p>
        </p:txBody>
      </p:sp>
      <p:sp>
        <p:nvSpPr>
          <p:cNvPr id="13" name="">
            <a:extLst xmlns:a="http://schemas.openxmlformats.org/drawingml/2006/main">
              <a:ext uri="{FF2B5EF4-FFF2-40B4-BE49-F238E27FC236}">
                <a16:creationId xmlns:a16="http://schemas.microsoft.com/office/drawing/2014/main" id="{DE409F65-D8D0-49D4-9699-BBA58EDB7A54}"/>
              </a:ext>
            </a:extLst>
          </p:cNvPr>
          <p:cNvSpPr>
            <a:spLocks xmlns:a="http://schemas.openxmlformats.org/drawingml/2006/main" noGrp="1"/>
          </p:cNvSpPr>
          <p:nvPr/>
        </p:nvSpPr>
        <p:spPr>
          <a:xfrm xmlns:a="http://schemas.openxmlformats.org/drawingml/2006/main">
            <a:off x="5448300" y="5210175"/>
            <a:ext cx="628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a:solidFill>
                  <a:srgbClr val="006E68"/>
                </a:solidFill>
                <a:latin typeface="Noto Sans CJK KR"/>
                <a:ea typeface="Noto Sans CJK KR"/>
                <a:cs typeface="Noto Sans CJK KR"/>
              </a:defRPr>
            </a:pPr>
            <a:r>
              <a:rPr sz="1875" b="1">
                <a:solidFill>
                  <a:srgbClr val="006E68"/>
                </a:solidFill>
                <a:latin typeface="Noto Sans CJK KR"/>
                <a:ea typeface="Noto Sans CJK KR"/>
                <a:cs typeface="Noto Sans CJK KR"/>
              </a:rPr>
              <a:t>요청  “완료·이슈·다음 행동을 각각 1문장으로.</a:t>
            </a:r>
          </a:p>
          <a:p xmlns:a="http://schemas.openxmlformats.org/drawingml/2006/main">
            <a:pPr>
              <a:defRPr sz="1875" b="1">
                <a:solidFill>
                  <a:srgbClr val="006E68"/>
                </a:solidFill>
                <a:latin typeface="Noto Sans CJK KR"/>
                <a:ea typeface="Noto Sans CJK KR"/>
                <a:cs typeface="Noto Sans CJK KR"/>
              </a:defRPr>
            </a:pPr>
            <a:r>
              <a:rPr sz="1875" b="1">
                <a:solidFill>
                  <a:srgbClr val="006E68"/>
                </a:solidFill>
                <a:latin typeface="Noto Sans CJK KR"/>
                <a:ea typeface="Noto Sans CJK KR"/>
                <a:cs typeface="Noto Sans CJK KR"/>
              </a:rPr>
              <a:t>계산식을 제시하고, 다음 행동은 제안으로 표시해 줘.”</a:t>
            </a:r>
          </a:p>
        </p:txBody>
      </p:sp>
      <p:sp>
        <p:nvSpPr>
          <p:cNvPr id="14" name="">
            <a:extLst xmlns:a="http://schemas.openxmlformats.org/drawingml/2006/main">
              <a:ext uri="{FF2B5EF4-FFF2-40B4-BE49-F238E27FC236}">
                <a16:creationId xmlns:a16="http://schemas.microsoft.com/office/drawing/2014/main" id="{781B3A27-96C2-419A-817C-2B2E22938BDA}"/>
              </a:ext>
            </a:extLst>
          </p:cNvPr>
          <p:cNvSpPr>
            <a:spLocks xmlns:a="http://schemas.openxmlformats.org/drawingml/2006/main" noGrp="1"/>
          </p:cNvSpPr>
          <p:nvPr/>
        </p:nvSpPr>
        <p:spPr>
          <a:xfrm xmlns:a="http://schemas.openxmlformats.org/drawingml/2006/main">
            <a:off x="609600" y="628650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96A70"/>
                </a:solidFill>
                <a:latin typeface="Noto Sans CJK KR"/>
                <a:ea typeface="Noto Sans CJK KR"/>
                <a:cs typeface="Noto Sans CJK KR"/>
              </a:defRPr>
            </a:pPr>
            <a:r>
              <a:rPr sz="1125" b="0">
                <a:solidFill>
                  <a:srgbClr val="596A70"/>
                </a:solidFill>
                <a:latin typeface="Noto Sans CJK KR"/>
                <a:ea typeface="Noto Sans CJK KR"/>
                <a:cs typeface="Noto Sans CJK KR"/>
              </a:rPr>
              <a:t>교육용 가상 사례  ·  수치는 별도로 검산하고 근거 없는 원인은 삭제  ·  참고 [S3][S4]</a:t>
            </a:r>
          </a:p>
        </p:txBody>
      </p:sp>
    </p:spTree>
    <p:extLst>
      <p:ext uri="{BB962C8B-B14F-4D97-AF65-F5344CB8AC3E}">
        <p14:creationId xmlns:p14="http://schemas.microsoft.com/office/powerpoint/2010/main" val="1713367566"/>
      </p:ext>
    </p:extLst>
  </p:cSld>
</p:sld>
</file>

<file path=ppt/slides/slide6.xml><?xml version="1.0" encoding="utf-8"?>
<p:sld xmlns:p="http://schemas.openxmlformats.org/presentationml/2006/main">
  <p:cSld>
    <p:bg>
      <p:bgPr>
        <a:solidFill xmlns:a="http://schemas.openxmlformats.org/drawingml/2006/main">
          <a:srgbClr val="142C3A"/>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A948D7C-67E0-4EC8-8BE1-A214AA5F7D1B}"/>
              </a:ext>
            </a:extLst>
          </p:cNvPr>
          <p:cNvSpPr>
            <a:spLocks xmlns:a="http://schemas.openxmlformats.org/drawingml/2006/main" noGrp="1"/>
          </p:cNvSpPr>
          <p:nvPr/>
        </p:nvSpPr>
        <p:spPr>
          <a:xfrm xmlns:a="http://schemas.openxmlformats.org/drawingml/2006/main">
            <a:off x="609600" y="4476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FFFFFF"/>
                </a:solidFill>
                <a:latin typeface="Noto Sans CJK KR"/>
                <a:ea typeface="Noto Sans CJK KR"/>
                <a:cs typeface="Noto Sans CJK KR"/>
              </a:defRPr>
            </a:pPr>
            <a:r>
              <a:rPr sz="3225" b="1">
                <a:solidFill>
                  <a:srgbClr val="FFFFFF"/>
                </a:solidFill>
                <a:latin typeface="Noto Sans CJK KR"/>
                <a:ea typeface="Noto Sans CJK KR"/>
                <a:cs typeface="Noto Sans CJK KR"/>
              </a:rPr>
              <a:t>업무에 적용하기 전 확인할 것</a:t>
            </a:r>
          </a:p>
        </p:txBody>
      </p:sp>
      <p:sp>
        <p:nvSpPr>
          <p:cNvPr id="2" name="">
            <a:extLst xmlns:a="http://schemas.openxmlformats.org/drawingml/2006/main">
              <a:ext uri="{FF2B5EF4-FFF2-40B4-BE49-F238E27FC236}">
                <a16:creationId xmlns:a16="http://schemas.microsoft.com/office/drawing/2014/main" id="{3F65C0DF-4537-44A8-A711-91649A67003E}"/>
              </a:ext>
            </a:extLst>
          </p:cNvPr>
          <p:cNvSpPr>
            <a:spLocks xmlns:a="http://schemas.openxmlformats.org/drawingml/2006/main" noGrp="1"/>
          </p:cNvSpPr>
          <p:nvPr/>
        </p:nvSpPr>
        <p:spPr>
          <a:xfrm xmlns:a="http://schemas.openxmlformats.org/drawingml/2006/main">
            <a:off x="11144250" y="6324600"/>
            <a:ext cx="4381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B7C8C9"/>
                </a:solidFill>
                <a:latin typeface="Noto Sans CJK KR"/>
                <a:ea typeface="Noto Sans CJK KR"/>
                <a:cs typeface="Noto Sans CJK KR"/>
              </a:defRPr>
            </a:pPr>
            <a:r>
              <a:rPr sz="1275" b="0">
                <a:solidFill>
                  <a:srgbClr val="B7C8C9"/>
                </a:solidFill>
                <a:latin typeface="Noto Sans CJK KR"/>
                <a:ea typeface="Noto Sans CJK KR"/>
                <a:cs typeface="Noto Sans CJK KR"/>
              </a:rPr>
              <a:t>06</a:t>
            </a:r>
          </a:p>
        </p:txBody>
      </p:sp>
      <p:sp>
        <p:nvSpPr>
          <p:cNvPr id="3" name="">
            <a:extLst xmlns:a="http://schemas.openxmlformats.org/drawingml/2006/main">
              <a:ext uri="{FF2B5EF4-FFF2-40B4-BE49-F238E27FC236}">
                <a16:creationId xmlns:a16="http://schemas.microsoft.com/office/drawing/2014/main" id="{5ABEE779-3123-41EB-BD61-9719CBC511D1}"/>
              </a:ext>
            </a:extLst>
          </p:cNvPr>
          <p:cNvSpPr>
            <a:spLocks xmlns:a="http://schemas.openxmlformats.org/drawingml/2006/main" noGrp="1"/>
          </p:cNvSpPr>
          <p:nvPr/>
        </p:nvSpPr>
        <p:spPr>
          <a:xfrm xmlns:a="http://schemas.openxmlformats.org/drawingml/2006/main">
            <a:off x="609600" y="1504950"/>
            <a:ext cx="1943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92D2C2"/>
                </a:solidFill>
                <a:latin typeface="Noto Sans CJK KR"/>
                <a:ea typeface="Noto Sans CJK KR"/>
                <a:cs typeface="Noto Sans CJK KR"/>
              </a:defRPr>
            </a:pPr>
            <a:r>
              <a:rPr sz="2325" b="1">
                <a:solidFill>
                  <a:srgbClr val="92D2C2"/>
                </a:solidFill>
                <a:latin typeface="Noto Sans CJK KR"/>
                <a:ea typeface="Noto Sans CJK KR"/>
                <a:cs typeface="Noto Sans CJK KR"/>
              </a:rPr>
              <a:t>입력 전</a:t>
            </a:r>
          </a:p>
        </p:txBody>
      </p:sp>
      <p:sp>
        <p:nvSpPr>
          <p:cNvPr id="4" name="">
            <a:extLst xmlns:a="http://schemas.openxmlformats.org/drawingml/2006/main">
              <a:ext uri="{FF2B5EF4-FFF2-40B4-BE49-F238E27FC236}">
                <a16:creationId xmlns:a16="http://schemas.microsoft.com/office/drawing/2014/main" id="{83C1498E-49ED-4855-B759-3243435808A7}"/>
              </a:ext>
            </a:extLst>
          </p:cNvPr>
          <p:cNvSpPr>
            <a:spLocks xmlns:a="http://schemas.openxmlformats.org/drawingml/2006/main" noGrp="1"/>
          </p:cNvSpPr>
          <p:nvPr/>
        </p:nvSpPr>
        <p:spPr>
          <a:xfrm xmlns:a="http://schemas.openxmlformats.org/drawingml/2006/main">
            <a:off x="2809875" y="1533525"/>
            <a:ext cx="881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FFFFFF"/>
                </a:solidFill>
                <a:latin typeface="Noto Sans CJK KR"/>
                <a:ea typeface="Noto Sans CJK KR"/>
                <a:cs typeface="Noto Sans CJK KR"/>
              </a:defRPr>
            </a:pPr>
            <a:r>
              <a:rPr sz="2100" b="0">
                <a:solidFill>
                  <a:srgbClr val="FFFFFF"/>
                </a:solidFill>
                <a:latin typeface="Noto Sans CJK KR"/>
                <a:ea typeface="Noto Sans CJK KR"/>
                <a:cs typeface="Noto Sans CJK KR"/>
              </a:rPr>
              <a:t>회사 승인 도구와 계정, 자료 입력 허용 범위 확인</a:t>
            </a:r>
          </a:p>
        </p:txBody>
      </p:sp>
      <p:sp>
        <p:nvSpPr>
          <p:cNvPr id="5" name="">
            <a:extLst xmlns:a="http://schemas.openxmlformats.org/drawingml/2006/main">
              <a:ext uri="{FF2B5EF4-FFF2-40B4-BE49-F238E27FC236}">
                <a16:creationId xmlns:a16="http://schemas.microsoft.com/office/drawing/2014/main" id="{0B386761-C292-4152-BB53-C165A8B270E7}"/>
              </a:ext>
            </a:extLst>
          </p:cNvPr>
          <p:cNvSpPr>
            <a:spLocks xmlns:a="http://schemas.openxmlformats.org/drawingml/2006/main" noGrp="1"/>
          </p:cNvSpPr>
          <p:nvPr/>
        </p:nvSpPr>
        <p:spPr>
          <a:xfrm xmlns:a="http://schemas.openxmlformats.org/drawingml/2006/main">
            <a:off x="609600" y="2457450"/>
            <a:ext cx="1943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92D2C2"/>
                </a:solidFill>
                <a:latin typeface="Noto Sans CJK KR"/>
                <a:ea typeface="Noto Sans CJK KR"/>
                <a:cs typeface="Noto Sans CJK KR"/>
              </a:defRPr>
            </a:pPr>
            <a:r>
              <a:rPr sz="2325" b="1">
                <a:solidFill>
                  <a:srgbClr val="92D2C2"/>
                </a:solidFill>
                <a:latin typeface="Noto Sans CJK KR"/>
                <a:ea typeface="Noto Sans CJK KR"/>
                <a:cs typeface="Noto Sans CJK KR"/>
              </a:rPr>
              <a:t>결과 검토</a:t>
            </a:r>
          </a:p>
        </p:txBody>
      </p:sp>
      <p:sp>
        <p:nvSpPr>
          <p:cNvPr id="6" name="">
            <a:extLst xmlns:a="http://schemas.openxmlformats.org/drawingml/2006/main">
              <a:ext uri="{FF2B5EF4-FFF2-40B4-BE49-F238E27FC236}">
                <a16:creationId xmlns:a16="http://schemas.microsoft.com/office/drawing/2014/main" id="{51F899DA-E245-45DD-928F-125AD1E4CA01}"/>
              </a:ext>
            </a:extLst>
          </p:cNvPr>
          <p:cNvSpPr>
            <a:spLocks xmlns:a="http://schemas.openxmlformats.org/drawingml/2006/main" noGrp="1"/>
          </p:cNvSpPr>
          <p:nvPr/>
        </p:nvSpPr>
        <p:spPr>
          <a:xfrm xmlns:a="http://schemas.openxmlformats.org/drawingml/2006/main">
            <a:off x="2809875" y="2486025"/>
            <a:ext cx="881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FFFFFF"/>
                </a:solidFill>
                <a:latin typeface="Noto Sans CJK KR"/>
                <a:ea typeface="Noto Sans CJK KR"/>
                <a:cs typeface="Noto Sans CJK KR"/>
              </a:defRPr>
            </a:pPr>
            <a:r>
              <a:rPr sz="2100" b="0">
                <a:solidFill>
                  <a:srgbClr val="FFFFFF"/>
                </a:solidFill>
                <a:latin typeface="Noto Sans CJK KR"/>
                <a:ea typeface="Noto Sans CJK KR"/>
                <a:cs typeface="Noto Sans CJK KR"/>
              </a:rPr>
              <a:t>이름·날짜·숫자를 원문과 대조하고 출처 링크 열기</a:t>
            </a:r>
          </a:p>
        </p:txBody>
      </p:sp>
      <p:sp>
        <p:nvSpPr>
          <p:cNvPr id="7" name="">
            <a:extLst xmlns:a="http://schemas.openxmlformats.org/drawingml/2006/main">
              <a:ext uri="{FF2B5EF4-FFF2-40B4-BE49-F238E27FC236}">
                <a16:creationId xmlns:a16="http://schemas.microsoft.com/office/drawing/2014/main" id="{8C074517-33C4-4FE9-B8A0-BA6050D38121}"/>
              </a:ext>
            </a:extLst>
          </p:cNvPr>
          <p:cNvSpPr>
            <a:spLocks xmlns:a="http://schemas.openxmlformats.org/drawingml/2006/main" noGrp="1"/>
          </p:cNvSpPr>
          <p:nvPr/>
        </p:nvSpPr>
        <p:spPr>
          <a:xfrm xmlns:a="http://schemas.openxmlformats.org/drawingml/2006/main">
            <a:off x="609600" y="3409950"/>
            <a:ext cx="1943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92D2C2"/>
                </a:solidFill>
                <a:latin typeface="Noto Sans CJK KR"/>
                <a:ea typeface="Noto Sans CJK KR"/>
                <a:cs typeface="Noto Sans CJK KR"/>
              </a:defRPr>
            </a:pPr>
            <a:r>
              <a:rPr sz="2325" b="1">
                <a:solidFill>
                  <a:srgbClr val="92D2C2"/>
                </a:solidFill>
                <a:latin typeface="Noto Sans CJK KR"/>
                <a:ea typeface="Noto Sans CJK KR"/>
                <a:cs typeface="Noto Sans CJK KR"/>
              </a:rPr>
              <a:t>공유 직전</a:t>
            </a:r>
          </a:p>
        </p:txBody>
      </p:sp>
      <p:sp>
        <p:nvSpPr>
          <p:cNvPr id="8" name="">
            <a:extLst xmlns:a="http://schemas.openxmlformats.org/drawingml/2006/main">
              <a:ext uri="{FF2B5EF4-FFF2-40B4-BE49-F238E27FC236}">
                <a16:creationId xmlns:a16="http://schemas.microsoft.com/office/drawing/2014/main" id="{CA387079-4FAC-43FB-82F6-C265CF31FE25}"/>
              </a:ext>
            </a:extLst>
          </p:cNvPr>
          <p:cNvSpPr>
            <a:spLocks xmlns:a="http://schemas.openxmlformats.org/drawingml/2006/main" noGrp="1"/>
          </p:cNvSpPr>
          <p:nvPr/>
        </p:nvSpPr>
        <p:spPr>
          <a:xfrm xmlns:a="http://schemas.openxmlformats.org/drawingml/2006/main">
            <a:off x="2809875" y="3438525"/>
            <a:ext cx="881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FFFFFF"/>
                </a:solidFill>
                <a:latin typeface="Noto Sans CJK KR"/>
                <a:ea typeface="Noto Sans CJK KR"/>
                <a:cs typeface="Noto Sans CJK KR"/>
              </a:defRPr>
            </a:pPr>
            <a:r>
              <a:rPr sz="2100" b="0">
                <a:solidFill>
                  <a:srgbClr val="FFFFFF"/>
                </a:solidFill>
                <a:latin typeface="Noto Sans CJK KR"/>
                <a:ea typeface="Noto Sans CJK KR"/>
                <a:cs typeface="Noto Sans CJK KR"/>
              </a:rPr>
              <a:t>담당자가 표현과 약속의 범위를 확인하고 최종 승인</a:t>
            </a:r>
          </a:p>
        </p:txBody>
      </p:sp>
      <p:sp>
        <p:nvSpPr>
          <p:cNvPr id="9" name="">
            <a:extLst xmlns:a="http://schemas.openxmlformats.org/drawingml/2006/main">
              <a:ext uri="{FF2B5EF4-FFF2-40B4-BE49-F238E27FC236}">
                <a16:creationId xmlns:a16="http://schemas.microsoft.com/office/drawing/2014/main" id="{5AF8A74D-6175-440D-AE6B-0E2B3250024C}"/>
              </a:ext>
            </a:extLst>
          </p:cNvPr>
          <p:cNvSpPr>
            <a:spLocks xmlns:a="http://schemas.openxmlformats.org/drawingml/2006/main" noGrp="1"/>
          </p:cNvSpPr>
          <p:nvPr/>
        </p:nvSpPr>
        <p:spPr>
          <a:xfrm xmlns:a="http://schemas.openxmlformats.org/drawingml/2006/main">
            <a:off x="609600" y="4638675"/>
            <a:ext cx="10668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92D2C2"/>
                </a:solidFill>
                <a:latin typeface="Noto Sans CJK KR"/>
                <a:ea typeface="Noto Sans CJK KR"/>
                <a:cs typeface="Noto Sans CJK KR"/>
              </a:defRPr>
            </a:pPr>
            <a:r>
              <a:rPr sz="2400" b="1">
                <a:solidFill>
                  <a:srgbClr val="92D2C2"/>
                </a:solidFill>
                <a:latin typeface="Noto Sans CJK KR"/>
                <a:ea typeface="Noto Sans CJK KR"/>
                <a:cs typeface="Noto Sans CJK KR"/>
              </a:rPr>
              <a:t>20초 생각하기  오늘 할 업무 하나</a:t>
            </a:r>
          </a:p>
        </p:txBody>
      </p:sp>
      <p:sp>
        <p:nvSpPr>
          <p:cNvPr id="10" name="">
            <a:extLst xmlns:a="http://schemas.openxmlformats.org/drawingml/2006/main">
              <a:ext uri="{FF2B5EF4-FFF2-40B4-BE49-F238E27FC236}">
                <a16:creationId xmlns:a16="http://schemas.microsoft.com/office/drawing/2014/main" id="{38442D4B-220C-4ECD-BB0A-F9709C12132D}"/>
              </a:ext>
            </a:extLst>
          </p:cNvPr>
          <p:cNvSpPr>
            <a:spLocks xmlns:a="http://schemas.openxmlformats.org/drawingml/2006/main" noGrp="1"/>
          </p:cNvSpPr>
          <p:nvPr/>
        </p:nvSpPr>
        <p:spPr>
          <a:xfrm xmlns:a="http://schemas.openxmlformats.org/drawingml/2006/main">
            <a:off x="609600" y="5248275"/>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FFFFFF"/>
                </a:solidFill>
                <a:latin typeface="Noto Sans CJK KR"/>
                <a:ea typeface="Noto Sans CJK KR"/>
                <a:cs typeface="Noto Sans CJK KR"/>
              </a:defRPr>
            </a:pPr>
            <a:r>
              <a:rPr sz="2100" b="0">
                <a:solidFill>
                  <a:srgbClr val="FFFFFF"/>
                </a:solidFill>
                <a:latin typeface="Noto Sans CJK KR"/>
                <a:ea typeface="Noto Sans CJK KR"/>
                <a:cs typeface="Noto Sans CJK KR"/>
              </a:rPr>
              <a:t>“아래 [자료]로 [독자]에게 보여 줄 [결과물]을 [형식]으로.</a:t>
            </a:r>
          </a:p>
          <a:p xmlns:a="http://schemas.openxmlformats.org/drawingml/2006/main">
            <a:pPr>
              <a:defRPr sz="2100" b="0">
                <a:solidFill>
                  <a:srgbClr val="FFFFFF"/>
                </a:solidFill>
                <a:latin typeface="Noto Sans CJK KR"/>
                <a:ea typeface="Noto Sans CJK KR"/>
                <a:cs typeface="Noto Sans CJK KR"/>
              </a:defRPr>
            </a:pPr>
            <a:r>
              <a:rPr sz="2100" b="0">
                <a:solidFill>
                  <a:srgbClr val="FFFFFF"/>
                </a:solidFill>
                <a:latin typeface="Noto Sans CJK KR"/>
                <a:ea typeface="Noto Sans CJK KR"/>
                <a:cs typeface="Noto Sans CJK KR"/>
              </a:rPr>
              <a:t>근거가 없으면 확인 필요로 표시해 줘.”</a:t>
            </a:r>
          </a:p>
        </p:txBody>
      </p:sp>
      <p:sp>
        <p:nvSpPr>
          <p:cNvPr id="11" name="">
            <a:extLst xmlns:a="http://schemas.openxmlformats.org/drawingml/2006/main">
              <a:ext uri="{FF2B5EF4-FFF2-40B4-BE49-F238E27FC236}">
                <a16:creationId xmlns:a16="http://schemas.microsoft.com/office/drawing/2014/main" id="{07EF5308-74A6-444C-9B3F-CA27AB20B0A8}"/>
              </a:ext>
            </a:extLst>
          </p:cNvPr>
          <p:cNvSpPr>
            <a:spLocks xmlns:a="http://schemas.openxmlformats.org/drawingml/2006/main" noGrp="1"/>
          </p:cNvSpPr>
          <p:nvPr/>
        </p:nvSpPr>
        <p:spPr>
          <a:xfrm xmlns:a="http://schemas.openxmlformats.org/drawingml/2006/main">
            <a:off x="609600" y="628650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B7C8C9"/>
                </a:solidFill>
                <a:latin typeface="Noto Sans CJK KR"/>
                <a:ea typeface="Noto Sans CJK KR"/>
                <a:cs typeface="Noto Sans CJK KR"/>
              </a:defRPr>
            </a:pPr>
            <a:r>
              <a:rPr sz="1125" b="0">
                <a:solidFill>
                  <a:srgbClr val="B7C8C9"/>
                </a:solidFill>
                <a:latin typeface="Noto Sans CJK KR"/>
                <a:ea typeface="Noto Sans CJK KR"/>
                <a:cs typeface="Noto Sans CJK KR"/>
              </a:rPr>
              <a:t>기능·데이터 처리 조건은 서비스·요금제·조직 설정별 확인  ·  참고 [S2][S4][S5][S6]</a:t>
            </a:r>
          </a:p>
        </p:txBody>
      </p:sp>
    </p:spTree>
    <p:extLst>
      <p:ext uri="{BB962C8B-B14F-4D97-AF65-F5344CB8AC3E}">
        <p14:creationId xmlns:p14="http://schemas.microsoft.com/office/powerpoint/2010/main" val="5326557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2026-09-24T04:24:38.8480000Z</dcterms:created>
  <dcterms:modified xsi:type="dcterms:W3CDTF">2026-09-24T04:24:38.8480000Z</dcterms:modified>
</coreProperties>
</file>